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316" r:id="rId3"/>
    <p:sldId id="317" r:id="rId4"/>
    <p:sldId id="315" r:id="rId5"/>
    <p:sldId id="261" r:id="rId6"/>
    <p:sldId id="273" r:id="rId7"/>
    <p:sldId id="281" r:id="rId8"/>
    <p:sldId id="282" r:id="rId9"/>
    <p:sldId id="272" r:id="rId10"/>
    <p:sldId id="271" r:id="rId11"/>
    <p:sldId id="270" r:id="rId12"/>
    <p:sldId id="283" r:id="rId13"/>
    <p:sldId id="284" r:id="rId14"/>
    <p:sldId id="269" r:id="rId15"/>
    <p:sldId id="275" r:id="rId16"/>
    <p:sldId id="285" r:id="rId17"/>
    <p:sldId id="268" r:id="rId18"/>
    <p:sldId id="267" r:id="rId19"/>
    <p:sldId id="286" r:id="rId20"/>
    <p:sldId id="266" r:id="rId21"/>
    <p:sldId id="287" r:id="rId22"/>
    <p:sldId id="274" r:id="rId23"/>
    <p:sldId id="288" r:id="rId24"/>
    <p:sldId id="265" r:id="rId25"/>
    <p:sldId id="277" r:id="rId26"/>
    <p:sldId id="278" r:id="rId27"/>
    <p:sldId id="279" r:id="rId28"/>
    <p:sldId id="280" r:id="rId29"/>
    <p:sldId id="289" r:id="rId30"/>
    <p:sldId id="290" r:id="rId31"/>
    <p:sldId id="291" r:id="rId32"/>
    <p:sldId id="292" r:id="rId33"/>
    <p:sldId id="293" r:id="rId34"/>
    <p:sldId id="294" r:id="rId35"/>
    <p:sldId id="295" r:id="rId36"/>
    <p:sldId id="296" r:id="rId37"/>
    <p:sldId id="297" r:id="rId38"/>
    <p:sldId id="298" r:id="rId39"/>
    <p:sldId id="299" r:id="rId40"/>
    <p:sldId id="308" r:id="rId41"/>
    <p:sldId id="309" r:id="rId42"/>
    <p:sldId id="310" r:id="rId43"/>
    <p:sldId id="311" r:id="rId44"/>
    <p:sldId id="312" r:id="rId45"/>
    <p:sldId id="313" r:id="rId46"/>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30802-A500-4F5E-BD01-3D9EF4460674}" type="datetimeFigureOut">
              <a:rPr lang="en-US" smtClean="0"/>
              <a:pPr/>
              <a:t>9/30/2012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21F04-9EEB-4C9D-A617-A876B02A81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4FBF5F71-5F18-4B04-893A-CA44610CE920}" type="slidenum">
              <a:rPr lang="en-US" smtClean="0">
                <a:latin typeface="Arial" charset="0"/>
              </a:rPr>
              <a:pPr/>
              <a:t>25</a:t>
            </a:fld>
            <a:endParaRPr lang="th-TH" smtClean="0">
              <a:latin typeface="Arial" charset="0"/>
            </a:endParaRPr>
          </a:p>
        </p:txBody>
      </p:sp>
      <p:sp>
        <p:nvSpPr>
          <p:cNvPr id="198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B4FB2D-1A39-4F82-8EEE-98A582327E6F}" type="slidenum">
              <a:rPr lang="en-US" sz="1200"/>
              <a:pPr algn="r"/>
              <a:t>25</a:t>
            </a:fld>
            <a:endParaRPr lang="th-TH" sz="1200"/>
          </a:p>
        </p:txBody>
      </p:sp>
      <p:sp>
        <p:nvSpPr>
          <p:cNvPr id="198660" name="Rectangle 2"/>
          <p:cNvSpPr>
            <a:spLocks noGrp="1" noRot="1" noChangeAspect="1" noChangeArrowheads="1" noTextEdit="1"/>
          </p:cNvSpPr>
          <p:nvPr>
            <p:ph type="sldImg"/>
          </p:nvPr>
        </p:nvSpPr>
        <p:spPr>
          <a:ln/>
        </p:spPr>
      </p:sp>
      <p:sp>
        <p:nvSpPr>
          <p:cNvPr id="19866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4BEAB18D-42B1-4F95-A64E-73B2D8F2D8A8}" type="slidenum">
              <a:rPr lang="en-US" smtClean="0">
                <a:latin typeface="Arial" charset="0"/>
              </a:rPr>
              <a:pPr/>
              <a:t>27</a:t>
            </a:fld>
            <a:endParaRPr lang="th-TH" smtClean="0">
              <a:latin typeface="Arial" charset="0"/>
            </a:endParaRPr>
          </a:p>
        </p:txBody>
      </p:sp>
      <p:sp>
        <p:nvSpPr>
          <p:cNvPr id="199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917C11-9A20-42F1-B956-75888AE83E7E}" type="slidenum">
              <a:rPr lang="en-US" sz="1200"/>
              <a:pPr algn="r"/>
              <a:t>27</a:t>
            </a:fld>
            <a:endParaRPr lang="th-TH" sz="1200"/>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44AD0771-7F85-496F-812D-76C9D5874258}"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3FEDBF49-080E-4D45-94CD-79C060DCA4CF}"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15100" y="609600"/>
            <a:ext cx="1943100" cy="54864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685800" y="609600"/>
            <a:ext cx="5676900" cy="54864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498BDB8-BD0F-4314-9FBD-86529144BD74}" type="slidenum">
              <a:rPr lang="en-US"/>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685800" y="609600"/>
            <a:ext cx="7772400" cy="54864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6FF5B40D-DE0C-4415-BDD8-3E6F79E61D40}" type="slidenum">
              <a:rPr lang="en-US"/>
              <a:pPr>
                <a:defRPr/>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ชื่อเรื่องและเนื้อหา 4 ส่วน">
    <p:spTree>
      <p:nvGrpSpPr>
        <p:cNvPr id="1" name=""/>
        <p:cNvGrpSpPr/>
        <p:nvPr/>
      </p:nvGrpSpPr>
      <p:grpSpPr>
        <a:xfrm>
          <a:off x="0" y="0"/>
          <a:ext cx="0" cy="0"/>
          <a:chOff x="0" y="0"/>
          <a:chExt cx="0" cy="0"/>
        </a:xfrm>
      </p:grpSpPr>
      <p:sp>
        <p:nvSpPr>
          <p:cNvPr id="2" name="ชื่อเรื่อง 1"/>
          <p:cNvSpPr>
            <a:spLocks noGrp="1"/>
          </p:cNvSpPr>
          <p:nvPr>
            <p:ph type="title" sz="quarter"/>
          </p:nvPr>
        </p:nvSpPr>
        <p:spPr>
          <a:xfrm>
            <a:off x="685800" y="609600"/>
            <a:ext cx="7772400" cy="1143000"/>
          </a:xfrm>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quarter" idx="1"/>
          </p:nvPr>
        </p:nvSpPr>
        <p:spPr>
          <a:xfrm>
            <a:off x="685800" y="1981200"/>
            <a:ext cx="3810000" cy="198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4648200" y="1981200"/>
            <a:ext cx="3810000" cy="198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quarter" idx="3"/>
          </p:nvPr>
        </p:nvSpPr>
        <p:spPr>
          <a:xfrm>
            <a:off x="685800" y="4114800"/>
            <a:ext cx="3810000" cy="198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เนื้อหา 5"/>
          <p:cNvSpPr>
            <a:spLocks noGrp="1"/>
          </p:cNvSpPr>
          <p:nvPr>
            <p:ph sz="quarter" idx="4"/>
          </p:nvPr>
        </p:nvSpPr>
        <p:spPr>
          <a:xfrm>
            <a:off x="4648200" y="4114800"/>
            <a:ext cx="3810000" cy="198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D2ECA70F-92E8-462D-B71F-FCE3D6CB56CB}" type="slidenum">
              <a:rPr lang="en-US"/>
              <a:pPr>
                <a:defRPr/>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ชื่อเรื่อง ข้อความ 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85800" y="609600"/>
            <a:ext cx="7772400" cy="1143000"/>
          </a:xfrm>
        </p:spPr>
        <p:txBody>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sz="half" idx="1"/>
          </p:nvPr>
        </p:nvSpPr>
        <p:spPr>
          <a:xfrm>
            <a:off x="685800" y="1981200"/>
            <a:ext cx="3810000" cy="41148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81200"/>
            <a:ext cx="3810000" cy="41148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596C076C-2BBF-4812-9FDE-4F38AE96FD9A}" type="slidenum">
              <a:rPr lang="en-US"/>
              <a:pPr>
                <a:defRPr/>
              </a:pPr>
              <a:t>‹#›</a:t>
            </a:fld>
            <a:endParaRPr lang="th-T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ชื่อเรื่อง เนื้อหา 1 ส่วน และ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85800" y="609600"/>
            <a:ext cx="7772400" cy="1143000"/>
          </a:xfrm>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85800" y="1981200"/>
            <a:ext cx="3810000" cy="41148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4648200" y="1981200"/>
            <a:ext cx="3810000" cy="198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quarter" idx="3"/>
          </p:nvPr>
        </p:nvSpPr>
        <p:spPr>
          <a:xfrm>
            <a:off x="4648200" y="4114800"/>
            <a:ext cx="3810000" cy="198120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BC704F91-071A-4721-85BB-9D9BBE23C3DA}"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377CC46E-EE6E-456A-B5A6-39FC5C4F366E}"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2C48C13-00FE-4848-996A-B4C3339916D9}"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87E01BC-408F-467A-9798-2D4B64ED0204}"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7B504FD5-0CE5-4658-BDB2-E0DD90A97580}"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8435BBC8-C61E-4791-B000-0DD84A64370E}"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2C9DAF13-96BB-462B-8541-889488431A7E}"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DB312CF7-3FAA-439E-8E39-B30B11B91ACB}"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33031B78-29BD-43D9-81A7-7A88FC2B1FAF}"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99"/>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2600" smtClean="0">
                <a:latin typeface="+mn-lt"/>
              </a:defRPr>
            </a:lvl1pPr>
          </a:lstStyle>
          <a:p>
            <a:pPr>
              <a:defRPr/>
            </a:pPr>
            <a:endParaRPr lang="th-TH"/>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2600" smtClean="0">
                <a:latin typeface="+mn-lt"/>
              </a:defRPr>
            </a:lvl1pPr>
          </a:lstStyle>
          <a:p>
            <a:pPr>
              <a:defRPr/>
            </a:pPr>
            <a:endParaRPr lang="th-TH"/>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2600" smtClean="0">
                <a:latin typeface="+mn-lt"/>
              </a:defRPr>
            </a:lvl1pPr>
          </a:lstStyle>
          <a:p>
            <a:pPr>
              <a:defRPr/>
            </a:pPr>
            <a:fld id="{112CE101-9E60-4D4C-AF07-F3642898EF8C}"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ngsana New" pitchFamily="18" charset="-34"/>
          <a:cs typeface="Angsana New" pitchFamily="18" charset="-34"/>
        </a:defRPr>
      </a:lvl2pPr>
      <a:lvl3pPr algn="ctr" rtl="0" eaLnBrk="0" fontAlgn="base" hangingPunct="0">
        <a:spcBef>
          <a:spcPct val="0"/>
        </a:spcBef>
        <a:spcAft>
          <a:spcPct val="0"/>
        </a:spcAft>
        <a:defRPr sz="4400">
          <a:solidFill>
            <a:schemeClr val="tx2"/>
          </a:solidFill>
          <a:latin typeface="Angsana New" pitchFamily="18" charset="-34"/>
          <a:cs typeface="Angsana New" pitchFamily="18" charset="-34"/>
        </a:defRPr>
      </a:lvl3pPr>
      <a:lvl4pPr algn="ctr" rtl="0" eaLnBrk="0" fontAlgn="base" hangingPunct="0">
        <a:spcBef>
          <a:spcPct val="0"/>
        </a:spcBef>
        <a:spcAft>
          <a:spcPct val="0"/>
        </a:spcAft>
        <a:defRPr sz="4400">
          <a:solidFill>
            <a:schemeClr val="tx2"/>
          </a:solidFill>
          <a:latin typeface="Angsana New" pitchFamily="18" charset="-34"/>
          <a:cs typeface="Angsana New" pitchFamily="18" charset="-34"/>
        </a:defRPr>
      </a:lvl4pPr>
      <a:lvl5pPr algn="ctr" rtl="0" eaLnBrk="0" fontAlgn="base" hangingPunct="0">
        <a:spcBef>
          <a:spcPct val="0"/>
        </a:spcBef>
        <a:spcAft>
          <a:spcPct val="0"/>
        </a:spcAft>
        <a:defRPr sz="4400">
          <a:solidFill>
            <a:schemeClr val="tx2"/>
          </a:solidFill>
          <a:latin typeface="Angsana New" pitchFamily="18" charset="-34"/>
          <a:cs typeface="Angsana New" pitchFamily="18" charset="-34"/>
        </a:defRPr>
      </a:lvl5pPr>
      <a:lvl6pPr marL="457200" algn="ctr" rtl="0" fontAlgn="base">
        <a:spcBef>
          <a:spcPct val="0"/>
        </a:spcBef>
        <a:spcAft>
          <a:spcPct val="0"/>
        </a:spcAft>
        <a:defRPr sz="4400">
          <a:solidFill>
            <a:schemeClr val="tx2"/>
          </a:solidFill>
          <a:latin typeface="Angsana New" pitchFamily="18" charset="-34"/>
          <a:cs typeface="Angsana New" pitchFamily="18" charset="-34"/>
        </a:defRPr>
      </a:lvl6pPr>
      <a:lvl7pPr marL="914400" algn="ctr" rtl="0" fontAlgn="base">
        <a:spcBef>
          <a:spcPct val="0"/>
        </a:spcBef>
        <a:spcAft>
          <a:spcPct val="0"/>
        </a:spcAft>
        <a:defRPr sz="4400">
          <a:solidFill>
            <a:schemeClr val="tx2"/>
          </a:solidFill>
          <a:latin typeface="Angsana New" pitchFamily="18" charset="-34"/>
          <a:cs typeface="Angsana New" pitchFamily="18" charset="-34"/>
        </a:defRPr>
      </a:lvl7pPr>
      <a:lvl8pPr marL="1371600" algn="ctr" rtl="0" fontAlgn="base">
        <a:spcBef>
          <a:spcPct val="0"/>
        </a:spcBef>
        <a:spcAft>
          <a:spcPct val="0"/>
        </a:spcAft>
        <a:defRPr sz="4400">
          <a:solidFill>
            <a:schemeClr val="tx2"/>
          </a:solidFill>
          <a:latin typeface="Angsana New" pitchFamily="18" charset="-34"/>
          <a:cs typeface="Angsana New" pitchFamily="18" charset="-34"/>
        </a:defRPr>
      </a:lvl8pPr>
      <a:lvl9pPr marL="1828800" algn="ctr" rtl="0" fontAlgn="base">
        <a:spcBef>
          <a:spcPct val="0"/>
        </a:spcBef>
        <a:spcAft>
          <a:spcPct val="0"/>
        </a:spcAft>
        <a:defRPr sz="4400">
          <a:solidFill>
            <a:schemeClr val="tx2"/>
          </a:solidFill>
          <a:latin typeface="Angsana New" pitchFamily="18" charset="-34"/>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r.wikipedia.org/w/index.php?title=%D9%85%D9%84%D9%81:Europe_orthographic_Caucasus_Urals_boundary.svg&amp;filetimestamp=20110411064558"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th/imgres?imgurl=http://www.ammannet.net/cgi-bin/get_img?NrArticle=2519&amp;NrImage=1&amp;imgrefurl=http://www.ammannet.net/look/article.tpl?IdPublication=3&amp;NrIssue=5&amp;NrSection=1&amp;NrArticle=2519&amp;IdLanguage=18&amp;usg=__hjBGqKr5iURpOafOIDJVrdH_FsU=&amp;h=367&amp;w=309&amp;sz=333&amp;hl=en&amp;start=84&amp;um=1&amp;tbnid=R5mvBHikvucv3M:&amp;tbnh=122&amp;tbnw=103&amp;prev=/images?q=%D8%A7%D9%84%D9%85%D8%AD%D8%AC%D8%A8%D8%A7%D8%AA&amp;ndsp=20&amp;hl=en&amp;sa=N&amp;start=80&amp;um=1" TargetMode="External"/><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ushahed.com/uploads/2010/01/Chocolate.jp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flickr.com/photos/khuzaie/2811962361/" TargetMode="Externa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http://www.flickr.com/photos/khedmati/488049664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971600" y="5085184"/>
            <a:ext cx="7659468" cy="1200329"/>
          </a:xfrm>
          <a:prstGeom prst="rect">
            <a:avLst/>
          </a:prstGeom>
        </p:spPr>
        <p:txBody>
          <a:bodyPr wrap="none">
            <a:spAutoFit/>
          </a:bodyPr>
          <a:lstStyle/>
          <a:p>
            <a:pPr algn="ctr"/>
            <a:r>
              <a:rPr lang="th-TH" sz="4000" b="1" dirty="0" smtClean="0">
                <a:solidFill>
                  <a:schemeClr val="bg1"/>
                </a:solidFill>
              </a:rPr>
              <a:t>แนวทางการเผยแพร่และการทำความเข้าใจในวิถีอิสลาม</a:t>
            </a:r>
          </a:p>
          <a:p>
            <a:pPr algn="ctr"/>
            <a:r>
              <a:rPr lang="th-TH" sz="3200" b="1" dirty="0" smtClean="0">
                <a:solidFill>
                  <a:schemeClr val="bg1"/>
                </a:solidFill>
              </a:rPr>
              <a:t>โดยอรุณ  บุญชม</a:t>
            </a:r>
            <a:endParaRPr lang="th-TH" sz="3200" b="1" dirty="0"/>
          </a:p>
        </p:txBody>
      </p:sp>
      <p:pic>
        <p:nvPicPr>
          <p:cNvPr id="33794" name="Picture 2" descr="http://www.allahsword.com/images/science.jpg"/>
          <p:cNvPicPr>
            <a:picLocks noChangeAspect="1" noChangeArrowheads="1"/>
          </p:cNvPicPr>
          <p:nvPr/>
        </p:nvPicPr>
        <p:blipFill>
          <a:blip r:embed="rId2" cstate="print"/>
          <a:srcRect/>
          <a:stretch>
            <a:fillRect/>
          </a:stretch>
        </p:blipFill>
        <p:spPr bwMode="auto">
          <a:xfrm>
            <a:off x="1571604" y="285728"/>
            <a:ext cx="6286544" cy="4720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000628" y="302359"/>
            <a:ext cx="3929090" cy="6124754"/>
          </a:xfrm>
          <a:prstGeom prst="rect">
            <a:avLst/>
          </a:prstGeom>
        </p:spPr>
        <p:txBody>
          <a:bodyPr wrap="square">
            <a:spAutoFit/>
          </a:bodyPr>
          <a:lstStyle/>
          <a:p>
            <a:pPr algn="just"/>
            <a:r>
              <a:rPr lang="th-TH" b="1" dirty="0" smtClean="0">
                <a:solidFill>
                  <a:schemeClr val="bg1"/>
                </a:solidFill>
              </a:rPr>
              <a:t>สิบเจ็ดปีผ่านไป </a:t>
            </a:r>
            <a:r>
              <a:rPr lang="th-TH" b="1" dirty="0" err="1" smtClean="0">
                <a:solidFill>
                  <a:schemeClr val="bg1"/>
                </a:solidFill>
              </a:rPr>
              <a:t>ญา</a:t>
            </a:r>
            <a:r>
              <a:rPr lang="th-TH" b="1" dirty="0" smtClean="0">
                <a:solidFill>
                  <a:schemeClr val="bg1"/>
                </a:solidFill>
              </a:rPr>
              <a:t>ดกลายเป็นหนุ่มวัย 24  ปี  ขณะที่</a:t>
            </a:r>
            <a:r>
              <a:rPr lang="th-TH" b="1" dirty="0" err="1" smtClean="0">
                <a:solidFill>
                  <a:schemeClr val="bg1"/>
                </a:solidFill>
              </a:rPr>
              <a:t>ลุงอิบรอฮีม</a:t>
            </a:r>
            <a:r>
              <a:rPr lang="th-TH" b="1" dirty="0" smtClean="0">
                <a:solidFill>
                  <a:schemeClr val="bg1"/>
                </a:solidFill>
              </a:rPr>
              <a:t>มีอายุ  67  ปี </a:t>
            </a:r>
          </a:p>
          <a:p>
            <a:pPr algn="just"/>
            <a:r>
              <a:rPr lang="th-TH" b="1" dirty="0" err="1" smtClean="0">
                <a:solidFill>
                  <a:schemeClr val="bg1"/>
                </a:solidFill>
              </a:rPr>
              <a:t>ลุงอิบรอฮีม</a:t>
            </a:r>
            <a:r>
              <a:rPr lang="th-TH" b="1" dirty="0" smtClean="0">
                <a:solidFill>
                  <a:schemeClr val="bg1"/>
                </a:solidFill>
              </a:rPr>
              <a:t> ได้เสียชีวิตลง และก่อนเสียชีวิตเขาได้ทิ้งหีบใบหนึ่งไว้ให้แก่ลูกๆของเขา ในหีบใบนั้นเขาได้ใส่หนังสือเล่มที่ </a:t>
            </a:r>
            <a:r>
              <a:rPr lang="th-TH" b="1" dirty="0" err="1" smtClean="0">
                <a:solidFill>
                  <a:schemeClr val="bg1"/>
                </a:solidFill>
              </a:rPr>
              <a:t>ญาด</a:t>
            </a:r>
            <a:r>
              <a:rPr lang="th-TH" b="1" dirty="0" smtClean="0">
                <a:solidFill>
                  <a:schemeClr val="bg1"/>
                </a:solidFill>
              </a:rPr>
              <a:t>เคยเห็นขณะมาที่ร้านของเขาไว้ด้วย  และได้สั่งเสียแก่ลูกๆให้มอบหีบใบนั้นแก่ </a:t>
            </a:r>
            <a:r>
              <a:rPr lang="th-TH" b="1" dirty="0" err="1" smtClean="0">
                <a:solidFill>
                  <a:schemeClr val="bg1"/>
                </a:solidFill>
              </a:rPr>
              <a:t>ญาด</a:t>
            </a:r>
            <a:r>
              <a:rPr lang="th-TH" b="1" dirty="0" smtClean="0">
                <a:solidFill>
                  <a:schemeClr val="bg1"/>
                </a:solidFill>
              </a:rPr>
              <a:t> หนุ่ม</a:t>
            </a:r>
            <a:r>
              <a:rPr lang="th-TH" b="1" dirty="0" err="1" smtClean="0">
                <a:solidFill>
                  <a:schemeClr val="bg1"/>
                </a:solidFill>
              </a:rPr>
              <a:t>ชาวยิว</a:t>
            </a:r>
            <a:r>
              <a:rPr lang="th-TH" b="1" dirty="0" smtClean="0">
                <a:solidFill>
                  <a:schemeClr val="bg1"/>
                </a:solidFill>
              </a:rPr>
              <a:t> เพื่อเป็นของขวัญแก่เขา  </a:t>
            </a:r>
            <a:r>
              <a:rPr lang="th-TH" b="1" dirty="0" err="1" smtClean="0">
                <a:solidFill>
                  <a:schemeClr val="bg1"/>
                </a:solidFill>
              </a:rPr>
              <a:t>ญาด</a:t>
            </a:r>
            <a:r>
              <a:rPr lang="th-TH" b="1" dirty="0" smtClean="0">
                <a:solidFill>
                  <a:schemeClr val="bg1"/>
                </a:solidFill>
              </a:rPr>
              <a:t>ทราบข่าวการเสียชีวิตของลุง </a:t>
            </a:r>
            <a:r>
              <a:rPr lang="th-TH" b="1" dirty="0" err="1" smtClean="0">
                <a:solidFill>
                  <a:schemeClr val="bg1"/>
                </a:solidFill>
              </a:rPr>
              <a:t>อิบรอฮีม</a:t>
            </a:r>
            <a:r>
              <a:rPr lang="th-TH" b="1" dirty="0" smtClean="0">
                <a:solidFill>
                  <a:schemeClr val="bg1"/>
                </a:solidFill>
              </a:rPr>
              <a:t>  ขณะที่ลูกๆของเขาส่งหีบใบนั้นไปให้  เขาเสียใจมาก และเศร้าหมอง  เพราะ</a:t>
            </a:r>
            <a:r>
              <a:rPr lang="th-TH" b="1" dirty="0" err="1" smtClean="0">
                <a:solidFill>
                  <a:schemeClr val="bg1"/>
                </a:solidFill>
              </a:rPr>
              <a:t>ลุงอิบรอฮีม</a:t>
            </a:r>
            <a:r>
              <a:rPr lang="th-TH" b="1" dirty="0" smtClean="0">
                <a:solidFill>
                  <a:schemeClr val="bg1"/>
                </a:solidFill>
              </a:rPr>
              <a:t>เป็นคนสนิทของเขา และเป็นผู้ที่คอยแก้ไขปัญหาต่างๆให้แก่เขามาโดยตลอด.</a:t>
            </a:r>
            <a:endParaRPr lang="th-TH" dirty="0"/>
          </a:p>
        </p:txBody>
      </p:sp>
      <p:pic>
        <p:nvPicPr>
          <p:cNvPr id="24578" name="Picture 2" descr="http://4.bp.blogspot.com/-h6CYGK8mOa4/TlrMSTYX3UI/AAAAAAAACyo/pm2ImTyLGek/s1600/%25D8%25B5%25D9%2586%25D8%25AF%25D9%2588%25D9%2582+%25D9%2588%25D8%25B6%25D8%25A7%25D8%25AD.jpg"/>
          <p:cNvPicPr>
            <a:picLocks noChangeAspect="1" noChangeArrowheads="1"/>
          </p:cNvPicPr>
          <p:nvPr/>
        </p:nvPicPr>
        <p:blipFill>
          <a:blip r:embed="rId2" cstate="print"/>
          <a:srcRect/>
          <a:stretch>
            <a:fillRect/>
          </a:stretch>
        </p:blipFill>
        <p:spPr bwMode="auto">
          <a:xfrm>
            <a:off x="500034" y="1285860"/>
            <a:ext cx="3444204" cy="4071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357158" y="857232"/>
            <a:ext cx="3786214" cy="3539430"/>
          </a:xfrm>
          <a:prstGeom prst="rect">
            <a:avLst/>
          </a:prstGeom>
        </p:spPr>
        <p:txBody>
          <a:bodyPr wrap="square">
            <a:spAutoFit/>
          </a:bodyPr>
          <a:lstStyle/>
          <a:p>
            <a:pPr algn="just"/>
            <a:r>
              <a:rPr lang="th-TH" b="1" dirty="0" smtClean="0">
                <a:solidFill>
                  <a:schemeClr val="bg1"/>
                </a:solidFill>
              </a:rPr>
              <a:t>อยู่มาวัน</a:t>
            </a:r>
            <a:r>
              <a:rPr lang="th-TH" b="1" dirty="0" err="1" smtClean="0">
                <a:solidFill>
                  <a:schemeClr val="bg1"/>
                </a:solidFill>
              </a:rPr>
              <a:t>หนึ่งญาด</a:t>
            </a:r>
            <a:r>
              <a:rPr lang="th-TH" b="1" dirty="0" smtClean="0">
                <a:solidFill>
                  <a:schemeClr val="bg1"/>
                </a:solidFill>
              </a:rPr>
              <a:t> เกิดปัญหา เขานึกถึงลุง </a:t>
            </a:r>
            <a:r>
              <a:rPr lang="th-TH" b="1" dirty="0" err="1" smtClean="0">
                <a:solidFill>
                  <a:schemeClr val="bg1"/>
                </a:solidFill>
              </a:rPr>
              <a:t>อิบรอฮีม</a:t>
            </a:r>
            <a:r>
              <a:rPr lang="th-TH" b="1" dirty="0" smtClean="0">
                <a:solidFill>
                  <a:schemeClr val="bg1"/>
                </a:solidFill>
              </a:rPr>
              <a:t> พร้อมกับนึกถึงหีบที่เขาได้ทิ้งไว้ให้ เขาไปที่หีบและเปิดมันออก  เขาได้พบหนังสือเล่มที่เขาเคยเปิดทุกครั้ง ที่เขาไปเยี่ยมลุงที่ร้านของเขา  </a:t>
            </a:r>
            <a:r>
              <a:rPr lang="th-TH" b="1" dirty="0" err="1" smtClean="0">
                <a:solidFill>
                  <a:schemeClr val="bg1"/>
                </a:solidFill>
              </a:rPr>
              <a:t>ญาด</a:t>
            </a:r>
            <a:r>
              <a:rPr lang="th-TH" b="1" dirty="0" smtClean="0">
                <a:solidFill>
                  <a:schemeClr val="bg1"/>
                </a:solidFill>
              </a:rPr>
              <a:t>ได้เปิดหน้าหนึ่งในหนังสือเล่มนั้น  แต่หนังสือเล่มนั้นเขียนเป็นภาษาอาหรับ   แต่เขาไม่รู้ภาษาอาหรับ</a:t>
            </a:r>
            <a:endParaRPr lang="th-TH" dirty="0"/>
          </a:p>
        </p:txBody>
      </p:sp>
      <p:pic>
        <p:nvPicPr>
          <p:cNvPr id="23554" name="Picture 2" descr="http://mhg1962.files.wordpress.com/2011/04/25d825a725d9258425d9258225d825b125d825a225d925861.jpg"/>
          <p:cNvPicPr>
            <a:picLocks noChangeAspect="1" noChangeArrowheads="1"/>
          </p:cNvPicPr>
          <p:nvPr/>
        </p:nvPicPr>
        <p:blipFill>
          <a:blip r:embed="rId2" cstate="print"/>
          <a:srcRect/>
          <a:stretch>
            <a:fillRect/>
          </a:stretch>
        </p:blipFill>
        <p:spPr bwMode="auto">
          <a:xfrm>
            <a:off x="5143504" y="714356"/>
            <a:ext cx="2857500" cy="3695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786314" y="642918"/>
            <a:ext cx="3929090" cy="4832092"/>
          </a:xfrm>
          <a:prstGeom prst="rect">
            <a:avLst/>
          </a:prstGeom>
        </p:spPr>
        <p:txBody>
          <a:bodyPr wrap="square">
            <a:spAutoFit/>
          </a:bodyPr>
          <a:lstStyle/>
          <a:p>
            <a:pPr algn="just"/>
            <a:r>
              <a:rPr lang="th-TH" b="1" dirty="0" smtClean="0">
                <a:solidFill>
                  <a:schemeClr val="bg1"/>
                </a:solidFill>
              </a:rPr>
              <a:t>เขาได้นำหนังสือเล่มนั้นไปหาเพื่อนของเขาเป็นมุสลิมชาวตูนิเซีย  และได้ขอให้เขาอ่านหนังสือเล่มนั้นสองหน้า  เพื่อนได้อ่านให้เขาฟัง  และภายหลัง</a:t>
            </a:r>
            <a:r>
              <a:rPr lang="th-TH" b="1" dirty="0" err="1" smtClean="0">
                <a:solidFill>
                  <a:schemeClr val="bg1"/>
                </a:solidFill>
              </a:rPr>
              <a:t>จากญาด</a:t>
            </a:r>
            <a:r>
              <a:rPr lang="th-TH" b="1" dirty="0" smtClean="0">
                <a:solidFill>
                  <a:schemeClr val="bg1"/>
                </a:solidFill>
              </a:rPr>
              <a:t> ได้อธิบายปัญหาให้เพื่อนของเขาฟัง  เขาทั้งสองได้อภิปราย  และแก้ไขปัญหานั้นได้</a:t>
            </a:r>
          </a:p>
          <a:p>
            <a:pPr algn="just"/>
            <a:r>
              <a:rPr lang="th-TH" b="1" dirty="0" err="1" smtClean="0">
                <a:solidFill>
                  <a:schemeClr val="bg1"/>
                </a:solidFill>
              </a:rPr>
              <a:t>ญาด</a:t>
            </a:r>
            <a:r>
              <a:rPr lang="th-TH" b="1" dirty="0" smtClean="0">
                <a:solidFill>
                  <a:schemeClr val="bg1"/>
                </a:solidFill>
              </a:rPr>
              <a:t>รู้สึกทึ่ง และถามเพื่อนของเขาว่า นี่คือหนังสืออะไร ?</a:t>
            </a:r>
          </a:p>
          <a:p>
            <a:pPr algn="just"/>
            <a:r>
              <a:rPr lang="th-TH" b="1" dirty="0" smtClean="0">
                <a:solidFill>
                  <a:schemeClr val="bg1"/>
                </a:solidFill>
              </a:rPr>
              <a:t>เพื่อนเขาตอบว่านี่คือ อัลกุรอาน คัมภีร์ของมุสลิม</a:t>
            </a:r>
            <a:endParaRPr lang="th-TH" dirty="0"/>
          </a:p>
        </p:txBody>
      </p:sp>
      <p:pic>
        <p:nvPicPr>
          <p:cNvPr id="61442" name="Picture 2" descr="http://www.mideastyouth.com/ar/wp-content/uploads/quran2s.jpg"/>
          <p:cNvPicPr>
            <a:picLocks noChangeAspect="1" noChangeArrowheads="1"/>
          </p:cNvPicPr>
          <p:nvPr/>
        </p:nvPicPr>
        <p:blipFill>
          <a:blip r:embed="rId2" cstate="print"/>
          <a:srcRect/>
          <a:stretch>
            <a:fillRect/>
          </a:stretch>
        </p:blipFill>
        <p:spPr bwMode="auto">
          <a:xfrm>
            <a:off x="714348" y="1142984"/>
            <a:ext cx="3429000" cy="4095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4286256"/>
            <a:ext cx="8143932" cy="2246769"/>
          </a:xfrm>
          <a:prstGeom prst="rect">
            <a:avLst/>
          </a:prstGeom>
        </p:spPr>
        <p:txBody>
          <a:bodyPr wrap="square">
            <a:spAutoFit/>
          </a:bodyPr>
          <a:lstStyle/>
          <a:p>
            <a:pPr algn="just"/>
            <a:r>
              <a:rPr lang="th-TH" b="1" dirty="0" smtClean="0">
                <a:solidFill>
                  <a:schemeClr val="bg1"/>
                </a:solidFill>
              </a:rPr>
              <a:t>ญาด กล่าวว่า ฉันจะเป็นมุสลิมได้อย่างไร? เพื่อนของเขากล่าวว่าคือการที่ท่านกล่าวปฏิญาณว่า ไม่มีพระเจ้าที่ถูกสักการะโดยเที่ยงแท้ เว้นแต่อัลเลาะห์เท่านั้น และมุฮำหมัดเป็นศาสนทูตของอัลเลาะห์ และหลังจากนั้นท่านจะต้องปฏิบัติตามบทบัญญัติของอิสลาม   </a:t>
            </a:r>
            <a:r>
              <a:rPr lang="th-TH" b="1" dirty="0" err="1" smtClean="0">
                <a:solidFill>
                  <a:schemeClr val="bg1"/>
                </a:solidFill>
              </a:rPr>
              <a:t>ญา</a:t>
            </a:r>
            <a:r>
              <a:rPr lang="th-TH" b="1" dirty="0" smtClean="0">
                <a:solidFill>
                  <a:schemeClr val="bg1"/>
                </a:solidFill>
              </a:rPr>
              <a:t>ดได้กล่าวคำปฏิญาณ ว่า ไม่มีพระเจ้าที่ถูกสักการะโดยเที่ยงแท้เว้นแต่อัลเลาะห์เท่านั้น และมุฮำหมัดเป็นศาสนทูตของอัล</a:t>
            </a:r>
            <a:r>
              <a:rPr lang="th-TH" b="1" dirty="0" err="1" smtClean="0">
                <a:solidFill>
                  <a:schemeClr val="bg1"/>
                </a:solidFill>
              </a:rPr>
              <a:t>เลาะห์</a:t>
            </a:r>
            <a:r>
              <a:rPr lang="th-TH" b="1" dirty="0" smtClean="0">
                <a:solidFill>
                  <a:schemeClr val="bg1"/>
                </a:solidFill>
              </a:rPr>
              <a:t> </a:t>
            </a:r>
          </a:p>
        </p:txBody>
      </p:sp>
      <p:sp>
        <p:nvSpPr>
          <p:cNvPr id="62466" name="AutoShape 2" descr="data:image/jpeg;base64,/9j/4AAQSkZJRgABAQAAAQABAAD/2wCEAAkGBhMSERMTExQWFBQWGSAYGBcYGBscHhwZIRwhHR8dHRwdHCYgIyIkJBwfIi8iJCcpLCwsIB8xNjAqNScrLCoBCQoKDgwOGg8PGiwkHyUsLCw0LCwsLCwsLSwsLCwsLCwsLCwsLCwpLCksLCwsLCwsLCksLCwsKSwpLCwsLCksLP/AABEIAF0AzAMBIgACEQEDEQH/xAAcAAADAAMBAQEAAAAAAAAAAAAFBgcDBAgCAAH/xABCEAACAQIEAwYEAggEBAcAAAABAgMEEQAFEiEGMUEHEyJRYXEUMoGRUrEVI0JicpKhwTOCwtEIJFOyFhc0Q2Nk0v/EABcBAQEBAQAAAAAAAAAAAAAAAAECAAP/xAAiEQACAgMBAQEAAgMAAAAAAAAAAQIREiExQVEDE2EygZH/2gAMAwEAAhEDEQA/ALjiccccbvTyLDEuuaQgKt7XJNh/XD1X5gIwTfliB8Z5t3mYrKBqWPxNuQAoO92G48rje9rb4EsmRN0gyna3U00xhrYHiYcwR/X1HqNsZa7te16jECdA1MDtt9euEbP+Lkr56cGHu4ojYDWzsUJGxZ79ByG174ae1Xh80mY01XTWjSosAwAsriynncbqQdx546YRvaIyf0O5B2ms0iRzI0ZfcBhbb69PXFIp+IIiAAwvbzxzXxfT1NLmLxzTPLJGdKSOSSYzuvM+R5eeGPOeF6mny6lzKCV21Ledb3AufCw9OhHngf5rwVN8Kvm/H8NObO4GCOScUR1CFkYNiLdliJXV7CpOovDIqjmCSLH7KScYOEszfK8wnpJSdIYp9RyP1Fjgf5/9FT9KTnfaQkMpQBnIuSACdhuT7AdcCsx7XIxCHj8RPIDzwjUmfpDV1M0qO8TKULI+gjUNgDya/wCE9N+mFLJVYyAgXVCGNzZQoN/EegxS/JEubK5SdqU8NQsNbA8Ja1tQ5g8j7YJ8ZcaPGoEW7FSw3A2Aubev54nXFGf/AKTanpqOGdijkJ3j94T/AAm1wOpuTyHLGGszx5YY3UlJqdhc7bEHnjfxrTo2Q00HaFV07xGrj0Rzbo3mNjf7EYfI+02mBVS6i/S+IfxZlswpaGqklklWZHHiYnQ4c3VfIEWNvfDTwnwjBX5NUgFVqo5dau1h+yNKlj+y2/1xnBdMpO6LdT53GyBtQscAc17QoITZpFH1xC+Hs6q5CtEHIYtpF2AI9Lk2vsQLnnbBvs+yWKTOGinGtbSWV2WQ30kWZh4dQBJsOuJwrrHO+FqyfiuKoXUjBhjZ/TyXtqW+Odoa+bKKyopiTZSVHtzUj3BGM88070rVazssiEsUKsFaK4TwvyLBj8uxtyxv439HMvdZxTFHzZRjzHxZERfUv3xEOAqds1qmink27mQqLn5rWUj2LavpgBluYy080lLOWG7RHc3R9wGHoDb6Y38f9mz9Og5ePIFNi4H2wVpM8R01AgjzxBezbhtcwWuSRg0ohIiueTk/MPawH+bGhw/xnLT089O5IZdlB5g3sQfY4z/P4zKf06FXiSMtp1LfGepzpEFyQPriBZnls0WV0uZJKxdpWEm+1ibJt7qR/mGP3/xW9fLSU+sqHZFc35XIB/vgwf02ZfKLO0k+Ug+2COOfkrZcqzl6ZmYws/g1EnwNuu5+3uMXulnDIG8xjVRadk544z210Bt54kPEEjyaVXaMm+kc2PmTzJ/LDdxtOTPMN9o3YW57C/8AvhOyrMA8kRO4jJkP+QFv7DFwVI4zd6GHis0lPlyUcIBqI517+Sw3k0FmVW52W+k+3rjZ7UuJJiKWC4aCSmhkUEC6yC93U879D0scLWYUxOV09QRu9XLrb10oR/qwU7Qoi1DlE3/wNGT6q2LS2jHrtLl+Ip8trh80kRikP78Z6/fBzgqvkrcnqqCKQrPEO9iAPzp+1GR1F7i3qMYaXhaSr4esi6pYpmnjQfM0fytYc997edrYSeC+IHoqyKVb3VrFerA7MtvUf1wdjXwONMKdk9UY80pul30H/MpGM/aDnEdbmIeOPu5lkMMi8w2hrK9/VdiP3cfeGn4gbR8q1YI9LuPy1Y0eLU7jOqn9m07H6Nvf7HFdd/0bio8ZrS2dRIGkF7LGDpUE7XJtf7C+NSOZplKEBY1O0UYsL+fmTtzJONvNHliq1WcafGrWP4dXO3kRuPPA2rdqeWaAeEiRlLftEX5A9AfTnjIljX2dZytFpkSMSTzyCBAbgLGBeRvO+4A9jgfwjlPxEdY3PYn8z/fGXguj7ytoYR/05GH8bB7fkMa/BfFS0BnjmQ7gr6hhsQR9MD9opeBKjf4jIquFvmpJUnT+FjpYfmcY+ynNI++ko5/8CrQwNvsGPyH36fUYI9lOXGqavjbwxzQMhJ5BnbwD39MI1fklRR1BimjeN1Pkd/JlPUdQRjLdoOJMP5V2cyS5hVUDPomiVmRjyYixUn0YEG/S+MnBKTUmcU0VQrRvHIFKna2rw3HQg3G/XG1xXxRPFW0FYAYqn4aMyXFixuw8Q8mUA2PQ4deM+IIKmnoMxFMJY1kXvJFfTLC4YeEmxBUnax9OV8Db9KpCF2r5otVWt+r0VETtA6i51qreBxtztsR7WwDYmOIRVM8mgHUKZGvZrc2v4VP3Ppg32n0fdZ1KVOkSMkit/EoufvfGjR8KiU6rqiq7LLJI4CKSt47g2axba+98UmqQPpu9luYhc1pyihFZ9GkEnZlI5nmcME1PQ5tm9RHIrU8jq8d9Q/x0fSrr0OpQbqR0+uFCCFaTNUEbKRHJGTpIYA3UsAw2NiSL49dokJp83q9Ph/W94ttvmAYEeRucFW9fDJ0h27PeF6rK837qVCVeOQJIoJR7AMN+h8PI74nOf1gq6uWeOPug36yRb+FW/bIPkTuOtzi29nvEYzJoZmmZKmBSs0YPgmjIsr6fME8+h98R7jaaCGWSkpdRjSRu9kYWaSQEj6KnyqPc9cEW3IXzRQeHquA8OvDUNpE0rwxsRssttaXPQXXniU5BKY6iM/hdT9mGGtP1nD1QOkVXG/8AMun++FFZbJFZSvzeK1rm/Q9bbYqK6S3pFP7c54JZkaNrVFMVWRTtqR/EjL5gHY+WoYpvCVWzUkRNwSov9sRXtMj1ZjRuR4ZYIDfz2scXrKKICGPTYDSMcP0/xVHaPWSLj+lWCujkkH6piUkI/AwKt9gb/TCxmnBz5bTTyzPGe9/VU2lg3eKxBaTbkukW92xbeN+FFqoWBHscQlOCzIZomqkSaKwhjmawkBPyoxNgb9OpPTFwetkSVMY+y/O6OWmly2v0iKRtcbMbAPyPi/ZOwIPvh+zngzKocvgFTIxpqZiysXvqLc1uoub+Q3xB58vAj7nuJEqYyTIWbmPwmMjwlff3wz5e+vh+tj/6M0Ug/wA3hPtipR3aCMvDxF2nvFmhq4EtAq9ykHIdwvJduR/a9DhxzPtmy3QZoaPVVEXBeNBZvNnG5t6bn0xu8H0sGWU9LqopqiSpQPJPHF3gUNyXzsBzA/rj8477F46mZJ6Vo6ZW/wAYEWUDnrUDkfMbDly3wXFspZURinzN3qTO51Oz94x821ajhs7XxpzYuBfWkT287rv98H+J+xs91TS5WRUJos51i7m5PeA30kdLDlYc98MmdZZR01Xl1XmElpe6jhWGwYCVf/cY3+Vbge9jhcldonF7sk0VC1fVxwwIRIxKkNtaym9/IADBmi4fhzQLJ8THS1UICVCy8mCbCVT1OkAMPMX64dq/ginyiSTNY6ptCh2SEhTrZwQED3uQS3lewwl8J9mwzDLamoRr1SyeBb7GwuVI82vsfT3xrNjs0aWrYVs1bRrqhotDKDfeJCEv9eZ98UGpo+HsyPxTyrDI3ikXvO7N+upTtf1HPCZ2Q14irmppl8FQrQOrC255A/UFfrhdqskNNmUlNa5jkKrcBrjmp0nY3FtsLWzJ6GXj/iaCNIKXLIzFTQyd53wBHeyryIY/MF8zzv5c2nJO29p0SNqFp6r5V0EWZvPcXHmbYm2f5VP8NFVTvK5cgLrBtbxAqL8ipUbeRGCPB1dUUlPNVUkayTKVjN11mNGBJYL+8QFv0+uM0qNk7NDjmGt+MafMIHjaU8reHSBYKrAkGw9cE+zrjGOmleCcd5Rz+GVWFx6Pb05H09sV/hiolzSikjzOk0Cw3YFQ4t8yg+JSPPHO9dTRpNOsT6443Oh/xKGsD9RjJ5Kgkq2ij9veXhZ6Ooj+R49AI5eE3Wx9mwlVWXioC1BdIYyLFmNyWHREF2Y79NvMjFP4Jgp6/JGp6xwqRy93HIxAKMd00k9fFa3UbYmuY5E+VVvdVSak5hgNnToy3/qOhxovwX9B9S0SaVhjcH5u9k+ZrDog2UX9SfXDf2jZJLWZpT9yhd6qnicAeWmxJPQC25wOaB81qo4qSKyqOZFgB1Zj0UYc+0ziJqKgo6eldH72IxNUpbUUjspVGHIEk9drWxr2gS6BaDiGPK6mGko2WSTvFFXUWBDDUAYo/JBfdhuT7YI9rfZ6jyT1dEQzpY1UCm7KSLiQDnuNyPr54n1VkL0qU8xN+8XV7dRhz434kmoc5jq4j/iwRMyn5XUrYg+m3Ppg90KeqYL4UYSZPmsf4Uil/la39sLlFXaqOSF99DCWP91rhWA/iU7+qjFby/IqOopMxrKJtCz0zLJT2/w5R4zbyBtsLW8vLEYoWXuZASA91I9RhW7Bqkhv4+a9Pk83/wBfQT6o+L9wzPqpYj+6Pyxz9xSNWSZa/VJZkv7kEfli2cA116CA8/CPyxznpJlw6bHEfEiU6nWRbEX4mraWulAj3kY2AHMk9ABvfFD7S8nklAePmjagOmxvviT53GalpJxB8JUq3ywhgkgJtcb+FhzPIN6HB+aXTTfgeyaCBVqHkJaYghy/PUNje+98CeGZQ2W5uvQxRuPpLt+eMcanWqPcs/jludyqgs2/sDv64G5XnQFNmRbZpkVVA9ZVYgegCn6Y6JEDRw7251FLTRwNAkpjXSrlip0jlcAb25XwSbtAq67Lc0apRViEahCgKhXZwNF73YkG/wBPXADgnsweoT4qqb4akXxM7+Esv7t+n7x+l8YeO+MY6kR0NBH3dHCfCAN5G/G3W3vueZwtJvQ262avC/aLmFDCI4WBhJsokTUFJ56T09uWCvafmT1VHlVTIwaR45Fewt4lZeg2wuZzTyU8cUbDwOFdCLeIeY9jcY3uIqjVlmWx9RJP/LqUf74dWmTb4BaXJqiZQF1MigsCSQgA+Y3Y6RbDh2R8RRxyy0k5tDVL3Ra9tL7hTfpe5F/O2FRpWaOFZJGMZYlYyx0BF8N9PK5N9/TG4lC1ZVRx0kZYkaRbqb7sfIDzxntUwTrZizOjly/MZI2YtJDJcPvdrEMp+owy9s6D46nqojb4iBJAVNrMNrg+1vthf48qy+YyAuJGj0RNIP22RQrN9SDig5blsFRTZNU1csccUHeI/eG2vSSUUbWttvfoDgbqmUvUL2SdnctQnxmZ1LU9MTrLyv4nJ6gMevmdz0BwXHarl+XAxZZSa+jSyErqt92P1t7YbOK6PJcxdXnrkui6VC1ChQPPTyv64FUfY7k9SSIKt3IFyI5Y2NuV/lO2JtPpdNcJtnnafmNYWV6gxxvtoTwLY9CRuR7nAnv6eFSEHfyEW1uCEB/dTm1vNtvTFoP/AA+0P/XqLe6f/jAbNOzHJKUMZq97qLlBJGWPoFC3viso+EuL9Frhlu8ybNIvwiKYD2axP5YP8HVaZ3Sfo6r1d9EuqCoAuVA28R+w35j1GFngqqjEWagXEbUkmkNYkAOpUE8r74x1+dtl8EdFTMUnYK9VMps2o+JYlPMBARe37V/LA1boE9BLjPOVy5Gyqi1JawqZyLPKxF9IPRLHp7ed9TiAB8ioG6xTyxD+EjVgfx5mfxYpKtv8WSIxyn8Txtp1/UEfUHGjJmneUsFKvPv2ffYeJVVdzt54pLhm9m9m2U13wlPUSjXSgWV1IOne1nHMH32wS7SrSUuUz/ipzGT6obf3x+Zvm9VBTPSNTRU0ZUI7sPG5GxYWbe42ta2Ps9/WZBRN1gqJIr+jDVgXUY2+xuqaLM0iLeF1ZGHRhp1C4xj7QuE6d0bMcuIan1lZowCDDJe19J3Ck/ba2xxqcBy6M0oiNruo97ixx54cz0UWY1MUg1U0sjxToeRTWRe3mt7j6427tGT1TNipOvh2+/6us/oyf74qHZfVXy2G+/T8sTesy002WZtTE3ENVEEPmpvpI91scOnZbf8AR0Xucc57j/suOmU6sVLHVbCFxPnNFTKzNpLeW25wW4zrXRG0C5xFcwmpxKXqFmrJAdolBjjHu5BZv8oHviIxydlSlRvcC0T5jWzkKQHhlUNY6ULIVW5HvywfpuF8tyNBJXyLVVXNYV3APTwn/ufbyGAuX9rlXTyRKtPFTUqtvCkdtS3/ABNvqt188NvE3ZpTZz/z9FUBXlALAi6kjbcDxKwtYj05Y7Pu+EJLzpNeLu0KpzOQJIRFTgjTEvygX5t+IjzPLoBjUSpFBNKhVZD+6ykW6bgkcrH64daf/h5qi3jqYFXzUOx+xA/PBNuDskyca6yX4mYbiI2Nz6Rj/UbYbjxBi+sR+GOCqjMXM72hp13eZ9kVRudN/mP9PM40OLcwhmqFipf/AE0C93ETzfclnPq7En2tgrxVx/V5qwpoIzHBySniFybctVhv7chhh4d7MYKJVqc3nSFbgrDfcnoGIuT7L9ThutsKvgCpuzmqrKwwRppigVY2lYWUWUE+5uSbDBrPeKaXKYXostIkqX8M1VsdPQqh8+gA2XnucNvaumaTJHHQIWppFBZoT4yfIm4shFuXPrhP4b7HjEhqc0kWmgQXK6hq9ieQ9hcnpibTVspqnoWuCOBZa12dz3dPHvLM3JQNzYnm1vtzOG+knjzmCsy+GyLTkSUKna6oNJB8y17m/ItfpgHxjx58WooaBO4ok2sBpL2PNvJfQ7k7nCzl+YvQ1KSwOS0ZB1W2vyIPodwRhpvZNpH7kPDveTyJOe4SEFp3dT+rUGx26sSQqr1JGGmTtQWlXuMpp1hXkZpFDyyepHIexv8ATFPyHOsuzunljZEWWVQJ02Enh3DBrXYKRcHe2JLxrwM+T1ETBxLDKSFNrNYWurDlffmP6Y129jVK0Dq+szOqZBUTTWkGpdbEKy3sSoFgRjAeFRH4pHuNQB0jrbzw/nhomFJySVVSVFztfnb3wn1xk7maQVEax3UvT6/HIA1gdI22PQm/M4FK+A0YWh+Fm0xE93IoDdbrcFhv/Dih5hwxw+sr1ktWHVm7zullDDUTewVRrO/TCRSSI9TR32Vz3f8AOCn+rCe1Jpdo2uGVipHqDYj+mFKzXRSqWopcwqpK2oQQZZRIqRx2tq3JVLDmWN2IH3643O0Cop80ytKuji0fCSFHTSAVjI52XbTyP3wlcSSGOmpKNbgkfEyjzeT5Af4Y7fzHBrgTi39E1LRVFpKeZF1lPECpF1YDrYEgj38savUN+MR1qEMZUpeS+zk8hhlzKOSLK4YpFK/EVBljB2JRU0areRLbHrY4o1ZnfDUH/MJHDLJ8wREYnV/C1kH1xN874gnzStFSyHSLLHGoJso5KPM9SfPDdg1QXpMt+Hq6GXorozewIP8AvhNzOQvPJN0klcgehYn++D+fcQsqhCymXkVFiEHkzcr+g5dTgvwV2ayVP/N1pMFKo1Fm8JZR0XyX977XwLW2DV6RqcQZixysMws1VLGF82Sni0FvqzAD2OKz2d5UY8vhU3va/LzAxLy36XzVe5XTSQWSJbWAjXlt5sd/tjoHLqURxqo2AGOU+YnWC9MVblQkuDyOB0XBdODcoCfbDBj7E0dBbz7gqCoiMZRSD6DEpquy6vopC9DO6g72DFT6ctj9cXrH2FNrhLimc/z5RxDMCklRLp6/rLf9oBwCl4DlhYvUo8xv8qtbUfVzcj6DHTboCLHGlLk0bcxfDnJA4EEy6qzQKY6Knjo0O141Gs79ZG1OceqjsozCoBlnm1Sc/GSx8+ZP5Yv8OXovJRjOUFrWxs34bD6QbK+M85y+MU3w6zKmyMys1h5Agi49DgTm+XZtmR7yqLBBuq8lX2Qfmd8dFGiT8I+2MVRlqsLch7Y2bXEbD+zmiXIEgQjW5Y9EiOr+ZiAPpfG7QQ1MtG9ElIFErqxlJOqwN/EORI5X2sCR1xeDwfDe5Fz7YIU+TxINlH2w5v4GBCH7IqqJEmp5GWVd9iQb+hG4xmzHL82r44qerVWEb6hKR47WsQSNjfzIvi9iBQLWx+fCr5DBnIcEKMuSlaARAbhbf0xF8y4ajCEOs/ehydKBSrg2tdibrbfocdLSU4ItbbA1uG4S1ytziYtxGUbIDW8KTimE2nSV3CjoPTBH4LKqs/pCep7lgL1FKB4nkA30G/KTnyPM8sXGryeMxlbbeWEeq7KqJ5CxTe/QYpfp9Jw+E84ZyKXM6qarkWysxIFtgOQA9AAFHtho/wDK1ZpV7weFRpFvK9/74p2R5HHCmhAAo8hgktIoxLnJ8FQXpPqXsTolOorq9CTgNx5wsI4tMA0bWuu1gdunTfFgwLzHL1c+Le+M5NbHFHOuWVFNRMDFTPWVIOzTKViU/uxjxN7sR7YNz5fnGbkCoZo4eegDSv8AKOfucWSi4UgXxBBf2wZhpFUbAYrNvaRKgK3BPA8dFGFUb8yepOG/H2PsSdD/2Q=="/>
          <p:cNvSpPr>
            <a:spLocks noChangeAspect="1" noChangeArrowheads="1"/>
          </p:cNvSpPr>
          <p:nvPr/>
        </p:nvSpPr>
        <p:spPr bwMode="auto">
          <a:xfrm>
            <a:off x="0" y="-419100"/>
            <a:ext cx="1943100" cy="8858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68" name="AutoShape 4" descr="data:image/jpeg;base64,/9j/4AAQSkZJRgABAQAAAQABAAD/2wCEAAkGBhMSERMTExQWFBQWGSAYGBcYGBscHhwZIRwhHR8dHRwdHCYgIyIkJBwfIi8iJCcpLCwsIB8xNjAqNScrLCoBCQoKDgwOGg8PGiwkHyUsLCw0LCwsLCwsLSwsLCwsLCwsLCwsLCwpLCksLCwsLCwsLCksLCwsKSwpLCwsLCksLP/AABEIAF0AzAMBIgACEQEDEQH/xAAcAAADAAMBAQEAAAAAAAAAAAAFBgcDBAgCAAH/xABCEAACAQIEAwYEAggEBAcAAAABAgMEEQAFEiEGMUEHEyJRYXEUMoGRUrEVI0JicpKhwTOCwtEIJFOyFhc0Q2Nk0v/EABcBAQEBAQAAAAAAAAAAAAAAAAECAAP/xAAiEQACAgMBAQEAAgMAAAAAAAAAAQIREiExQVEDE2EygZH/2gAMAwEAAhEDEQA/ALjiccccbvTyLDEuuaQgKt7XJNh/XD1X5gIwTfliB8Z5t3mYrKBqWPxNuQAoO92G48rje9rb4EsmRN0gyna3U00xhrYHiYcwR/X1HqNsZa7te16jECdA1MDtt9euEbP+Lkr56cGHu4ojYDWzsUJGxZ79ByG174ae1Xh80mY01XTWjSosAwAsriynncbqQdx546YRvaIyf0O5B2ms0iRzI0ZfcBhbb69PXFIp+IIiAAwvbzxzXxfT1NLmLxzTPLJGdKSOSSYzuvM+R5eeGPOeF6mny6lzKCV21Ledb3AufCw9OhHngf5rwVN8Kvm/H8NObO4GCOScUR1CFkYNiLdliJXV7CpOovDIqjmCSLH7KScYOEszfK8wnpJSdIYp9RyP1Fjgf5/9FT9KTnfaQkMpQBnIuSACdhuT7AdcCsx7XIxCHj8RPIDzwjUmfpDV1M0qO8TKULI+gjUNgDya/wCE9N+mFLJVYyAgXVCGNzZQoN/EegxS/JEubK5SdqU8NQsNbA8Ja1tQ5g8j7YJ8ZcaPGoEW7FSw3A2Aubev54nXFGf/AKTanpqOGdijkJ3j94T/AAm1wOpuTyHLGGszx5YY3UlJqdhc7bEHnjfxrTo2Q00HaFV07xGrj0Rzbo3mNjf7EYfI+02mBVS6i/S+IfxZlswpaGqklklWZHHiYnQ4c3VfIEWNvfDTwnwjBX5NUgFVqo5dau1h+yNKlj+y2/1xnBdMpO6LdT53GyBtQscAc17QoITZpFH1xC+Hs6q5CtEHIYtpF2AI9Lk2vsQLnnbBvs+yWKTOGinGtbSWV2WQ30kWZh4dQBJsOuJwrrHO+FqyfiuKoXUjBhjZ/TyXtqW+Odoa+bKKyopiTZSVHtzUj3BGM88070rVazssiEsUKsFaK4TwvyLBj8uxtyxv439HMvdZxTFHzZRjzHxZERfUv3xEOAqds1qmink27mQqLn5rWUj2LavpgBluYy080lLOWG7RHc3R9wGHoDb6Y38f9mz9Og5ePIFNi4H2wVpM8R01AgjzxBezbhtcwWuSRg0ohIiueTk/MPawH+bGhw/xnLT089O5IZdlB5g3sQfY4z/P4zKf06FXiSMtp1LfGepzpEFyQPriBZnls0WV0uZJKxdpWEm+1ibJt7qR/mGP3/xW9fLSU+sqHZFc35XIB/vgwf02ZfKLO0k+Ug+2COOfkrZcqzl6ZmYws/g1EnwNuu5+3uMXulnDIG8xjVRadk544z210Bt54kPEEjyaVXaMm+kc2PmTzJ/LDdxtOTPMN9o3YW57C/8AvhOyrMA8kRO4jJkP+QFv7DFwVI4zd6GHis0lPlyUcIBqI517+Sw3k0FmVW52W+k+3rjZ7UuJJiKWC4aCSmhkUEC6yC93U879D0scLWYUxOV09QRu9XLrb10oR/qwU7Qoi1DlE3/wNGT6q2LS2jHrtLl+Ip8trh80kRikP78Z6/fBzgqvkrcnqqCKQrPEO9iAPzp+1GR1F7i3qMYaXhaSr4esi6pYpmnjQfM0fytYc997edrYSeC+IHoqyKVb3VrFerA7MtvUf1wdjXwONMKdk9UY80pul30H/MpGM/aDnEdbmIeOPu5lkMMi8w2hrK9/VdiP3cfeGn4gbR8q1YI9LuPy1Y0eLU7jOqn9m07H6Nvf7HFdd/0bio8ZrS2dRIGkF7LGDpUE7XJtf7C+NSOZplKEBY1O0UYsL+fmTtzJONvNHliq1WcafGrWP4dXO3kRuPPA2rdqeWaAeEiRlLftEX5A9AfTnjIljX2dZytFpkSMSTzyCBAbgLGBeRvO+4A9jgfwjlPxEdY3PYn8z/fGXguj7ytoYR/05GH8bB7fkMa/BfFS0BnjmQ7gr6hhsQR9MD9opeBKjf4jIquFvmpJUnT+FjpYfmcY+ynNI++ko5/8CrQwNvsGPyH36fUYI9lOXGqavjbwxzQMhJ5BnbwD39MI1fklRR1BimjeN1Pkd/JlPUdQRjLdoOJMP5V2cyS5hVUDPomiVmRjyYixUn0YEG/S+MnBKTUmcU0VQrRvHIFKna2rw3HQg3G/XG1xXxRPFW0FYAYqn4aMyXFixuw8Q8mUA2PQ4deM+IIKmnoMxFMJY1kXvJFfTLC4YeEmxBUnax9OV8Db9KpCF2r5otVWt+r0VETtA6i51qreBxtztsR7WwDYmOIRVM8mgHUKZGvZrc2v4VP3Ppg32n0fdZ1KVOkSMkit/EoufvfGjR8KiU6rqiq7LLJI4CKSt47g2axba+98UmqQPpu9luYhc1pyihFZ9GkEnZlI5nmcME1PQ5tm9RHIrU8jq8d9Q/x0fSrr0OpQbqR0+uFCCFaTNUEbKRHJGTpIYA3UsAw2NiSL49dokJp83q9Ph/W94ttvmAYEeRucFW9fDJ0h27PeF6rK837qVCVeOQJIoJR7AMN+h8PI74nOf1gq6uWeOPug36yRb+FW/bIPkTuOtzi29nvEYzJoZmmZKmBSs0YPgmjIsr6fME8+h98R7jaaCGWSkpdRjSRu9kYWaSQEj6KnyqPc9cEW3IXzRQeHquA8OvDUNpE0rwxsRssttaXPQXXniU5BKY6iM/hdT9mGGtP1nD1QOkVXG/8AMun++FFZbJFZSvzeK1rm/Q9bbYqK6S3pFP7c54JZkaNrVFMVWRTtqR/EjL5gHY+WoYpvCVWzUkRNwSov9sRXtMj1ZjRuR4ZYIDfz2scXrKKICGPTYDSMcP0/xVHaPWSLj+lWCujkkH6piUkI/AwKt9gb/TCxmnBz5bTTyzPGe9/VU2lg3eKxBaTbkukW92xbeN+FFqoWBHscQlOCzIZomqkSaKwhjmawkBPyoxNgb9OpPTFwetkSVMY+y/O6OWmly2v0iKRtcbMbAPyPi/ZOwIPvh+zngzKocvgFTIxpqZiysXvqLc1uoub+Q3xB58vAj7nuJEqYyTIWbmPwmMjwlff3wz5e+vh+tj/6M0Ug/wA3hPtipR3aCMvDxF2nvFmhq4EtAq9ykHIdwvJduR/a9DhxzPtmy3QZoaPVVEXBeNBZvNnG5t6bn0xu8H0sGWU9LqopqiSpQPJPHF3gUNyXzsBzA/rj8477F46mZJ6Vo6ZW/wAYEWUDnrUDkfMbDly3wXFspZURinzN3qTO51Oz94x821ajhs7XxpzYuBfWkT287rv98H+J+xs91TS5WRUJos51i7m5PeA30kdLDlYc98MmdZZR01Xl1XmElpe6jhWGwYCVf/cY3+Vbge9jhcldonF7sk0VC1fVxwwIRIxKkNtaym9/IADBmi4fhzQLJ8THS1UICVCy8mCbCVT1OkAMPMX64dq/ginyiSTNY6ptCh2SEhTrZwQED3uQS3lewwl8J9mwzDLamoRr1SyeBb7GwuVI82vsfT3xrNjs0aWrYVs1bRrqhotDKDfeJCEv9eZ98UGpo+HsyPxTyrDI3ikXvO7N+upTtf1HPCZ2Q14irmppl8FQrQOrC255A/UFfrhdqskNNmUlNa5jkKrcBrjmp0nY3FtsLWzJ6GXj/iaCNIKXLIzFTQyd53wBHeyryIY/MF8zzv5c2nJO29p0SNqFp6r5V0EWZvPcXHmbYm2f5VP8NFVTvK5cgLrBtbxAqL8ipUbeRGCPB1dUUlPNVUkayTKVjN11mNGBJYL+8QFv0+uM0qNk7NDjmGt+MafMIHjaU8reHSBYKrAkGw9cE+zrjGOmleCcd5Rz+GVWFx6Pb05H09sV/hiolzSikjzOk0Cw3YFQ4t8yg+JSPPHO9dTRpNOsT6443Oh/xKGsD9RjJ5Kgkq2ij9veXhZ6Ooj+R49AI5eE3Wx9mwlVWXioC1BdIYyLFmNyWHREF2Y79NvMjFP4Jgp6/JGp6xwqRy93HIxAKMd00k9fFa3UbYmuY5E+VVvdVSak5hgNnToy3/qOhxovwX9B9S0SaVhjcH5u9k+ZrDog2UX9SfXDf2jZJLWZpT9yhd6qnicAeWmxJPQC25wOaB81qo4qSKyqOZFgB1Zj0UYc+0ziJqKgo6eldH72IxNUpbUUjspVGHIEk9drWxr2gS6BaDiGPK6mGko2WSTvFFXUWBDDUAYo/JBfdhuT7YI9rfZ6jyT1dEQzpY1UCm7KSLiQDnuNyPr54n1VkL0qU8xN+8XV7dRhz434kmoc5jq4j/iwRMyn5XUrYg+m3Ppg90KeqYL4UYSZPmsf4Uil/la39sLlFXaqOSF99DCWP91rhWA/iU7+qjFby/IqOopMxrKJtCz0zLJT2/w5R4zbyBtsLW8vLEYoWXuZASA91I9RhW7Bqkhv4+a9Pk83/wBfQT6o+L9wzPqpYj+6Pyxz9xSNWSZa/VJZkv7kEfli2cA116CA8/CPyxznpJlw6bHEfEiU6nWRbEX4mraWulAj3kY2AHMk9ABvfFD7S8nklAePmjagOmxvviT53GalpJxB8JUq3ywhgkgJtcb+FhzPIN6HB+aXTTfgeyaCBVqHkJaYghy/PUNje+98CeGZQ2W5uvQxRuPpLt+eMcanWqPcs/jludyqgs2/sDv64G5XnQFNmRbZpkVVA9ZVYgegCn6Y6JEDRw7251FLTRwNAkpjXSrlip0jlcAb25XwSbtAq67Lc0apRViEahCgKhXZwNF73YkG/wBPXADgnsweoT4qqb4akXxM7+Esv7t+n7x+l8YeO+MY6kR0NBH3dHCfCAN5G/G3W3vueZwtJvQ262avC/aLmFDCI4WBhJsokTUFJ56T09uWCvafmT1VHlVTIwaR45Fewt4lZeg2wuZzTyU8cUbDwOFdCLeIeY9jcY3uIqjVlmWx9RJP/LqUf74dWmTb4BaXJqiZQF1MigsCSQgA+Y3Y6RbDh2R8RRxyy0k5tDVL3Ra9tL7hTfpe5F/O2FRpWaOFZJGMZYlYyx0BF8N9PK5N9/TG4lC1ZVRx0kZYkaRbqb7sfIDzxntUwTrZizOjly/MZI2YtJDJcPvdrEMp+owy9s6D46nqojb4iBJAVNrMNrg+1vthf48qy+YyAuJGj0RNIP22RQrN9SDig5blsFRTZNU1csccUHeI/eG2vSSUUbWttvfoDgbqmUvUL2SdnctQnxmZ1LU9MTrLyv4nJ6gMevmdz0BwXHarl+XAxZZSa+jSyErqt92P1t7YbOK6PJcxdXnrkui6VC1ChQPPTyv64FUfY7k9SSIKt3IFyI5Y2NuV/lO2JtPpdNcJtnnafmNYWV6gxxvtoTwLY9CRuR7nAnv6eFSEHfyEW1uCEB/dTm1vNtvTFoP/AA+0P/XqLe6f/jAbNOzHJKUMZq97qLlBJGWPoFC3viso+EuL9Frhlu8ybNIvwiKYD2axP5YP8HVaZ3Sfo6r1d9EuqCoAuVA28R+w35j1GFngqqjEWagXEbUkmkNYkAOpUE8r74x1+dtl8EdFTMUnYK9VMps2o+JYlPMBARe37V/LA1boE9BLjPOVy5Gyqi1JawqZyLPKxF9IPRLHp7ed9TiAB8ioG6xTyxD+EjVgfx5mfxYpKtv8WSIxyn8Txtp1/UEfUHGjJmneUsFKvPv2ffYeJVVdzt54pLhm9m9m2U13wlPUSjXSgWV1IOne1nHMH32wS7SrSUuUz/ipzGT6obf3x+Zvm9VBTPSNTRU0ZUI7sPG5GxYWbe42ta2Ps9/WZBRN1gqJIr+jDVgXUY2+xuqaLM0iLeF1ZGHRhp1C4xj7QuE6d0bMcuIan1lZowCDDJe19J3Ck/ba2xxqcBy6M0oiNruo97ixx54cz0UWY1MUg1U0sjxToeRTWRe3mt7j6427tGT1TNipOvh2+/6us/oyf74qHZfVXy2G+/T8sTesy002WZtTE3ENVEEPmpvpI91scOnZbf8AR0Xucc57j/suOmU6sVLHVbCFxPnNFTKzNpLeW25wW4zrXRG0C5xFcwmpxKXqFmrJAdolBjjHu5BZv8oHviIxydlSlRvcC0T5jWzkKQHhlUNY6ULIVW5HvywfpuF8tyNBJXyLVVXNYV3APTwn/ufbyGAuX9rlXTyRKtPFTUqtvCkdtS3/ABNvqt188NvE3ZpTZz/z9FUBXlALAi6kjbcDxKwtYj05Y7Pu+EJLzpNeLu0KpzOQJIRFTgjTEvygX5t+IjzPLoBjUSpFBNKhVZD+6ykW6bgkcrH64daf/h5qi3jqYFXzUOx+xA/PBNuDskyca6yX4mYbiI2Nz6Rj/UbYbjxBi+sR+GOCqjMXM72hp13eZ9kVRudN/mP9PM40OLcwhmqFipf/AE0C93ETzfclnPq7En2tgrxVx/V5qwpoIzHBySniFybctVhv7chhh4d7MYKJVqc3nSFbgrDfcnoGIuT7L9ThutsKvgCpuzmqrKwwRppigVY2lYWUWUE+5uSbDBrPeKaXKYXostIkqX8M1VsdPQqh8+gA2XnucNvaumaTJHHQIWppFBZoT4yfIm4shFuXPrhP4b7HjEhqc0kWmgQXK6hq9ieQ9hcnpibTVspqnoWuCOBZa12dz3dPHvLM3JQNzYnm1vtzOG+knjzmCsy+GyLTkSUKna6oNJB8y17m/ItfpgHxjx58WooaBO4ok2sBpL2PNvJfQ7k7nCzl+YvQ1KSwOS0ZB1W2vyIPodwRhpvZNpH7kPDveTyJOe4SEFp3dT+rUGx26sSQqr1JGGmTtQWlXuMpp1hXkZpFDyyepHIexv8ATFPyHOsuzunljZEWWVQJ02Enh3DBrXYKRcHe2JLxrwM+T1ETBxLDKSFNrNYWurDlffmP6Y129jVK0Dq+szOqZBUTTWkGpdbEKy3sSoFgRjAeFRH4pHuNQB0jrbzw/nhomFJySVVSVFztfnb3wn1xk7maQVEax3UvT6/HIA1gdI22PQm/M4FK+A0YWh+Fm0xE93IoDdbrcFhv/Dih5hwxw+sr1ktWHVm7zullDDUTewVRrO/TCRSSI9TR32Vz3f8AOCn+rCe1Jpdo2uGVipHqDYj+mFKzXRSqWopcwqpK2oQQZZRIqRx2tq3JVLDmWN2IH3643O0Cop80ytKuji0fCSFHTSAVjI52XbTyP3wlcSSGOmpKNbgkfEyjzeT5Af4Y7fzHBrgTi39E1LRVFpKeZF1lPECpF1YDrYEgj38savUN+MR1qEMZUpeS+zk8hhlzKOSLK4YpFK/EVBljB2JRU0areRLbHrY4o1ZnfDUH/MJHDLJ8wREYnV/C1kH1xN874gnzStFSyHSLLHGoJso5KPM9SfPDdg1QXpMt+Hq6GXorozewIP8AvhNzOQvPJN0klcgehYn++D+fcQsqhCymXkVFiEHkzcr+g5dTgvwV2ayVP/N1pMFKo1Fm8JZR0XyX977XwLW2DV6RqcQZixysMws1VLGF82Sni0FvqzAD2OKz2d5UY8vhU3va/LzAxLy36XzVe5XTSQWSJbWAjXlt5sd/tjoHLqURxqo2AGOU+YnWC9MVblQkuDyOB0XBdODcoCfbDBj7E0dBbz7gqCoiMZRSD6DEpquy6vopC9DO6g72DFT6ctj9cXrH2FNrhLimc/z5RxDMCklRLp6/rLf9oBwCl4DlhYvUo8xv8qtbUfVzcj6DHTboCLHGlLk0bcxfDnJA4EEy6qzQKY6Knjo0O141Gs79ZG1OceqjsozCoBlnm1Sc/GSx8+ZP5Yv8OXovJRjOUFrWxs34bD6QbK+M85y+MU3w6zKmyMys1h5Agi49DgTm+XZtmR7yqLBBuq8lX2Qfmd8dFGiT8I+2MVRlqsLch7Y2bXEbD+zmiXIEgQjW5Y9EiOr+ZiAPpfG7QQ1MtG9ElIFErqxlJOqwN/EORI5X2sCR1xeDwfDe5Fz7YIU+TxINlH2w5v4GBCH7IqqJEmp5GWVd9iQb+hG4xmzHL82r44qerVWEb6hKR47WsQSNjfzIvi9iBQLWx+fCr5DBnIcEKMuSlaARAbhbf0xF8y4ajCEOs/ehydKBSrg2tdibrbfocdLSU4ItbbA1uG4S1ytziYtxGUbIDW8KTimE2nSV3CjoPTBH4LKqs/pCep7lgL1FKB4nkA30G/KTnyPM8sXGryeMxlbbeWEeq7KqJ5CxTe/QYpfp9Jw+E84ZyKXM6qarkWysxIFtgOQA9AAFHtho/wDK1ZpV7weFRpFvK9/74p2R5HHCmhAAo8hgktIoxLnJ8FQXpPqXsTolOorq9CTgNx5wsI4tMA0bWuu1gdunTfFgwLzHL1c+Le+M5NbHFHOuWVFNRMDFTPWVIOzTKViU/uxjxN7sR7YNz5fnGbkCoZo4eegDSv8AKOfucWSi4UgXxBBf2wZhpFUbAYrNvaRKgK3BPA8dFGFUb8yepOG/H2PsSdD/2Q=="/>
          <p:cNvSpPr>
            <a:spLocks noChangeAspect="1" noChangeArrowheads="1"/>
          </p:cNvSpPr>
          <p:nvPr/>
        </p:nvSpPr>
        <p:spPr bwMode="auto">
          <a:xfrm>
            <a:off x="0" y="-419100"/>
            <a:ext cx="1943100" cy="8858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70" name="AutoShape 6" descr="data:image/jpeg;base64,/9j/4AAQSkZJRgABAQAAAQABAAD/2wCEAAkGBggGBQkIBwgKCQkKDRYODQwYGCUcFBwhHxwhJh8cIiYsJycqJy0kJR4nJjIiODM1LSw4Jys9ODwqNzI3PywBCQoKDQsNGQ4OGTUlHiQ1NTU1NTU0NC80NTU0NTUsNTY0LzQ0LC42LDU1NTQ1NTU0NS80NDQ0Ly81LDQxNTQsLP/AABEIADwAegMBIgACEQEDEQH/xAAbAAADAQEBAQEAAAAAAAAAAAAEBQYDAQIAB//EADgQAAICAgIABgECBAQDCQAAAAECAwQFERIhAAYTIjFBURRhFSMyQnGBkbJ0ocEHFiQmNFJiouH/xAAZAQADAQEBAAAAAAAAAAAAAAABAgMEAAX/xAAtEQABAwIDBgYDAQEAAAAAAAABAAIRAyEEEjETQWFxobEiUZHB0fAjMoHhFf/aAAwDAQACEQMRAD8A/S/NPma3h7cdSlBB680LSRNKdRuQdcRo72uwx2NHYAI2Sv3kW9Zv0L0s72Xg/VlKryHbMqooJB665hv+nXjPzGkGX8xwYPIn/wANZrl6/Ff5iyAsefLvWlUgDWjsg8gdCdkarjOFKMrJLUs0oopBriB+oRGK6J0ZHZye9/IO9DxgqVHU6uYukGwHEq4aHMgC6p8J5jmvZiSOZ4zBOZvRXpWUxPx4a75FgC5O+gPj8bSZqfKeWxPREmOuTSiFEkUFgwb3D7B6B0fjxPTia35hyVaOqtz+XdcRnXftRQo317i2vx4LvWDEmXmg9UmhPDlVYt7CpU8lHzr2xsxA1ssP38JSr1CC13m4eht79EXUwNOCoI88jeVXzJhfilZ52i+/aCSoJ1+NA9eA8Z5j9NrseYsV45YpoxGFB7WRRw1/7vcHAPzpdkDxzy+awGWxoWFo1kM6px+UmBILb6PJg41+ANj7KGxROTwiLY9VRP8Aw+OtOnbrJw/qYbG1XmCe9nvWjo+KOq1IY5u+Z5x8hDI2XAqhoealyGeWnBAsleVHaOdWJPsIBLDiAoJOgeRJ/A8ZZ61ljlxWx1pK8XpJyIUM/u9T3d7HRjVR9e5t7PHSLF1Mhjp7Ml+D9FlJNxC6OLIYkCkcd7ALyMfldkA7A0PBVuimYOMy0hnjt2KMkJhboMVVip19H3MevkEfgajUr1XUXNBioL8p0HNEMbm4JjhsyaVl6OQnnnkawIxM+tKTHEeJPWtu+gP3AH14PzeXs4iSKZKws1NfzwD/ADB2ByUfDa32vR/B30YynjQMSteIWnjyOLE6WGJEhljZ2cn8MQ44n50o10g8M82bQav5oht+tQNSNLePX3Jx2/NwQdHXPR9v9uydDpxUqBjmgyRBnuuyNkE70zw/mM3s/PE0watYVnrKRpl9MhXB672fdsnoEDXg/O5g4/FmWkYZbEiM0IJ9ulG2brshQN6HydDY3sSUOBFh2xWK4Gm2Nn9GQkhR6g4qp/I77H7D8eDMHjbgnX+MVBUe004MAYFdcByca+DISSezvQPRJ8To4qq+lmjWb/2AmfTYHa+Sd3vMgiSuKMKWZZ40k4M/DQc6j302i7dAa+m/HjWr5ghtXGjAVIvTeSJy3ucK2iygfK/gg9/gbG5F7iw5EY6nP+tu0dWrm9d7BVVHWl4Bg6rrQ4D4JJ8Y5eQriMIYp42lIiqTFxpnRpUDaH/y0Ng/RYfPYT/pNmd06b4/2fQLm4ckKoTzFatYO1JVhjN+Od4EjYEIDrmu/nfGNgT2AWBG130yx+ZrXcbWsiZGE8SyAgHR2Aet9+JC1XnXzZamEjRxw2l4DXz6quG0f3Cjf56+NeHOFWsmBoLE+41rRhT+3Ea8aMPiTUqFrtwHulqUsrQQgvM00lXzlTuQIsslWD2xkkbZ1mWNegT7mGt6Ohs/A8J/LSNLcs2JYXsFbcEzTFdyMitLGOv7hyi9Xl87dtAkDdN5sku0JI7OMxzX5bUbVZI1X3E/MZZvpV94769/134BXC2/LGIxk9M15LUEHo24WYL6uzz6c8R7GLlQfpm/zWqypncWjS45mO0LmkZQEPisjXHmyW1EXmWZLQjCglifVi619a1o70F/u140wWUH8QjkhLyxVpDirnHZ0yqnByB/pv8AtBJPW9TWDTOfxL9Li6MJv0v1YtB5F4xGaUtHvRJOwh+Af38N8LTv+X6tm5j6z5CQKhuQcve59NWEq/Z7Z112ToADYO8bDXBBy6FxHOTPSR/U5yyRKd+WYUoWJaYjlYpTWNZOLcQsbuEBLd74sNb/AKtE9+FcN+WbAy46nuK7FVqWIZeiOTQnh132DDv8Hfg/C5CxGcjkctD+lsWwiQY5SGm0qsQSN9M/I9HXEKN8e9KcXjrGTw9rIYpXe9SmqwRDkBFJ+mUctEjvZkkX5AJUD26PjTlcWtYdfEY4XjulkSTyX1uy/mDzJXhMU1ZZCs8yP06gqwhQ9HR2Gfhv5LaPzto1mWjhKct6gYTh4uTTkgqQIypC6PLvrewP8/GNunaXylcv5sQ4y9JbSeAJtijbRI1Yg6YsxP3xHP8AbfgE3MrkblCv5gMFaJbcSPWjJEpb+pSxI0UBXRKnRP2OJHiLmVWEgWLgSfWegRLgY8h96o+GtZVKUuPqixBFY/VVpeeh6cqn1FPfZUsSOuPHWux7ka3MkLdWCCg80E26FSX0y0I42JlYSDvatHwZx1sLtdcfawwdbzXVqXqGPbHWY6lh4Y2mZ+QBAYb0uj7XB6JH+B2AXWUwTy0Zqs2SkoCGk/u7ZXjDl1B4qNsSD9aRe+uupZsm0fYQI47x0CJN4F0HXatSzH8NotFBcrzTNQ5djo6KN3shh1+eutHWmeYzNkpDPJVeGV4ZI412vt9u2c/f1xA397IHgK3iqVTJT07MXKIyR3RNy0yhAxbZ3sr8rr6LE/jSudf1edx19A8EVnH2x+nOwAQR7uP1vW/8/GCpUfSpOaw2dM8Lnr93K4Ae4E7kxytU4CjiM1jpVjWsge5X37nWUqXkJ7J7Gyfxs79vjxncTWyOexYlkkeCCCS9A4Otsjq6b/PRII/x+CAQRl8bWnnqAJHJcuYyOukfE8thhxYMAdceTEkdgd9AHwXJXqz43FU1PpOUIrN39bHHfz2ux+/YO9nevFZdoXBv69ZAHuPQKVImIlcuxAWbFlnctJlUi4/2gIh1r/Xvx6wS/wDl7H/8LH/tHjO3KrqwBXZzW9fevTOj/wAvBOETWAof8NH/ALR4vgz+ZxG8DuUK36Dn8IvzF5lhxcLhLMEHokGedxtVHzxA65MR9f2js/QaQTEv53uenk/UoUXj4s0rr+rl2CAACPYNe7QUL37Qdkh1fw+Fx/nQW7tI2jakjdpZH5JEzEhCE1r3MoGz8HWteMvNQq0PNVY1A/8AEL89Xmo3s8ZV9yn9o0kDa+gN/PeioCXFzzIBAj58ypNt+vqjcfTnqxXMtjHjL5CwbjQ7BjdeIVdNokclUMDvQJ+Nb2PiMjZjgj/U4LJPYiQQCYKFZgvxy2V1vrY7Xe9bHZ8U1ymIyLU69mvawdWJj63YaMKdLED3yKgf1b617tHXLld/PF+ululJgjVsKJISzPy4t2u/5fzojxjIrVK5DgbX3W1HVEAALlvGZ29CK1GpSwFBtCXTbnZR/aOI0NjoHfX7+NqUmXx/lA0q1RaUsKsElRBoAsQoVCW2+tEk7XZ+XII8L8lhsncj3n8/LJYi0UoU1G1fRIJ3on4BBIX/AJjx6w+L8w+YIZ57OeWCxSlEdbgns7VWLSKeJJKvrh/ad9nxX8zXlrIkj+/fJd4Yk6I6kt61WzFCN4rN94IHlikOk5NyVn2ASNqmwvwpUDrs+F2YsS56m62YJq2TxoM70weyeO1YaPuAYBgvLixXW9dh1RhveXHSH1Tmbluf1r8ntRlBAVSq7AVRw1onvTa2evAWdygjsSU1siTLzwl5ig36MQPfEaJJ70q63I5G9ADjPFU87WjN4wdN1734CdVwN9LI2vLbt7t17MlWjdiisMyqC4OiGA2CQW9oOwdBeuJO/CSXzDYqSvDjqElOkpZHkPJrbNpv5nH3NoEbLMdtvfe/Bb3bceGEOHsrFap2FWyh94X1G5Hl8/Ab6/HR78b2PMOWupL/AAGOklevpGyFhikLNy4lV0D2GGj9b6/xix5rHZNJI4d+XlonLcsOISydIMfBHNj86Mpl3n4sJn4rKCCqxAa4722lGwNsST8a8WxOmMi8zZNasKwRyVoasLepoOoHHYPHn6g4kd/AAPZ8GzxeZIsJkMtnLeMl/h1WeWrHDyZS4RhtyQn9PY499nvRA8DxmlT8rxRzgLBQu3L3AHWvTnkCbH2AzA/4qPGrE02Fjs7YsenuZSscZEFUmGhinyYa3VdL+PrpEr8yycWH0N6B2vfX49x+kGTpi7WxTiaWBqlaa0hU6JKMvR/Ygn9x0frtfmrDYzzbMqUZpKcVauUESAskxZmDfHW+Pyfae99+DleQYSk84CyjDWi6/QO12P8AI+IvqGsAHt0nkU7G5TIKLy9GJvMP6qrIFKWY1sx/nStxP/2bvwwwqn+BUPn/ANNH/tHhFd/VN/2iSFAkdSVFX5/qaMF2PxroaH+Y8UWGO8HRPpuN14+ipB/pHg4EO27zFt3qU1aNm1KfOYwr+ZKZtWJYchAscxX1BHGyq7NGHJ30JE/tBbv4I+F1/J+X7+fhu3JzmcoEaGvTrhuPFj/Sw37x3ok+3s7GuhdXcHjMlOJr2OqWZQvAO8as2t71sg9bJ68aUMZSxcTR4+nXqRu3NlRAoJ0BsgAd6A78eqaTi43seCyZhCk5cdlM3UafzC0WHwkKGSSih3IygEkOw1xHQJA7Px7T89z3nqAxQ1MU0wmtPwjZQDI3ZGo1/J1sMRxAO+9EeLC1WiuVJa86c4pkKOv5BGiP9PC7DeV8RgZpJsZRjrySKFZ9knW962Sf/wB6/A8KaLgIpmJ1O9EOGpCmMT5HOVhku5qOxjf7K9SOXtU12zkfLsSSez9b7J8fVvMWFweJqw4edKFawyy7K87MpcLx0uyeTfHu76AA1oi9+RrwsxPlzE4WSWTG0IKzyklmUd/XQP0Oh7R0Px44YcMEU7cd67PP7KVo5wcBXWpbw0eQDCDIT6M0jgA+4N38HrfxrQ0Brx8Io8EtTF0rUN3M2eXpR9hS5G3sS9seh9k9dKoGx4ssni6eYpGtkK6WISQ3E/kfB/I8D4ny5isI8j42jDXeTpnA2x+OtnZ118fHiLsJLz4rHXzRziNFO38P/wB1VqXYg09X0mgyR0xdubFvV+ToKxYkfXL50BrC8Avl44Ojaav6caTUpkAZW3IFRW2CdeoyksOwPxru4ngitV5ILEaSxSqUeNhtSCNEEfYI+vCGt5ExFSleq1xZihvmMyASNscDteJ3sf8AXx1TCu2memYEQR2+/KIqeGHKfimafy7ZxyVp0fMyOJpX9rBWHFmCkA7SJAWJ9vM6BfevBNdGsLRsw2meLJvHYhjCbCKAZpF67PNtjZ6Ht+ft/hvKOLwdx7VaOWSyy8fXkcu4HXtBJOh1vwL5d8rVsRl7dlLNuwdssSSMGWMMeTBOgRyOtnsnQ8KMI4ta1x07Wt0ujtRJIWWIjOQH8Wx11q7XKqRSIVB0yjQJB72mz18d9jwvzkEVWjkFgLrWxmJnVmI2NuAe2+j7d6/BHx1snLeTa0dwS4+/kcYJmLSRwuFQnY+ip19/Gvk+OebsbW8u/wDZzdhx6FV5xM7MSWctKgYufluXwd7BHR668K3DVGjxmwk/e67OC6RvS/G12yWPhkQET5BpAjOp5HmRzbW96WNVTexy1saLDlfRxiKNUTpVAAHhN5f8v1qDm9JJPdvuGQ2pSC/Hl/QNAKo6HQA3rvfh5404bD7EX1t6DRJUfmK//9k="/>
          <p:cNvSpPr>
            <a:spLocks noChangeAspect="1" noChangeArrowheads="1"/>
          </p:cNvSpPr>
          <p:nvPr/>
        </p:nvSpPr>
        <p:spPr bwMode="auto">
          <a:xfrm>
            <a:off x="0" y="-274638"/>
            <a:ext cx="1162050" cy="571501"/>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62472" name="Picture 8" descr="http://www.alriyadh.com/2011/08/19/img/555632400035.jpg"/>
          <p:cNvPicPr>
            <a:picLocks noChangeAspect="1" noChangeArrowheads="1"/>
          </p:cNvPicPr>
          <p:nvPr/>
        </p:nvPicPr>
        <p:blipFill>
          <a:blip r:embed="rId2" cstate="print"/>
          <a:srcRect/>
          <a:stretch>
            <a:fillRect/>
          </a:stretch>
        </p:blipFill>
        <p:spPr bwMode="auto">
          <a:xfrm>
            <a:off x="2643174" y="428603"/>
            <a:ext cx="3929090" cy="370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4357694"/>
            <a:ext cx="8143932" cy="2246769"/>
          </a:xfrm>
          <a:prstGeom prst="rect">
            <a:avLst/>
          </a:prstGeom>
        </p:spPr>
        <p:txBody>
          <a:bodyPr wrap="square">
            <a:spAutoFit/>
          </a:bodyPr>
          <a:lstStyle/>
          <a:p>
            <a:pPr algn="just"/>
            <a:r>
              <a:rPr lang="th-TH" b="1" dirty="0" err="1" smtClean="0">
                <a:solidFill>
                  <a:schemeClr val="bg1"/>
                </a:solidFill>
              </a:rPr>
              <a:t>ญาด</a:t>
            </a:r>
            <a:r>
              <a:rPr lang="th-TH" b="1" dirty="0" smtClean="0">
                <a:solidFill>
                  <a:schemeClr val="bg1"/>
                </a:solidFill>
              </a:rPr>
              <a:t>ได้เข้ารับอิสลาม และได้เลือกชื่อให้แก่ตัวเขาเองว่า ญาดั้ลลอฮ์ อัลกุรอานีย์  เขาเลือกชื่อนี้เพื่อเป็นการยกย่องและให้เกียรติแก่คัมภีร์อัลกุรอานที่ให้ทางนำแก่เขา</a:t>
            </a:r>
          </a:p>
          <a:p>
            <a:pPr algn="just"/>
            <a:r>
              <a:rPr lang="th-TH" b="1" dirty="0" smtClean="0">
                <a:solidFill>
                  <a:schemeClr val="bg1"/>
                </a:solidFill>
              </a:rPr>
              <a:t>เขาตัดสินใจใช้ชีวิตที่เหลือรับใช้คัมภีร์ของอัลเลาะห์ เขาได้ศึกษาอัลกุรอาน ทำความเข้าใจกับความหมายอัลกุรอาน และเริ่มเชิญชวนผู้คนเข้าสู่ศาสนาของอัลเลาะห์ในทวีปยุโรป  จนมีผู้เข้ารับอิสลามจำนวนมากถึงหกพันคน</a:t>
            </a:r>
            <a:endParaRPr lang="en-US" dirty="0"/>
          </a:p>
        </p:txBody>
      </p:sp>
      <p:pic>
        <p:nvPicPr>
          <p:cNvPr id="22530" name="Picture 2" descr="Europe orthographic Caucasus Urals boundary.svg">
            <a:hlinkClick r:id="rId2"/>
          </p:cNvPr>
          <p:cNvPicPr>
            <a:picLocks noChangeAspect="1" noChangeArrowheads="1"/>
          </p:cNvPicPr>
          <p:nvPr/>
        </p:nvPicPr>
        <p:blipFill>
          <a:blip r:embed="rId3" cstate="print"/>
          <a:srcRect/>
          <a:stretch>
            <a:fillRect/>
          </a:stretch>
        </p:blipFill>
        <p:spPr bwMode="auto">
          <a:xfrm>
            <a:off x="2724248" y="738152"/>
            <a:ext cx="3062198" cy="29051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504" y="714356"/>
            <a:ext cx="3643338" cy="3970318"/>
          </a:xfrm>
          <a:prstGeom prst="rect">
            <a:avLst/>
          </a:prstGeom>
        </p:spPr>
        <p:txBody>
          <a:bodyPr wrap="square">
            <a:spAutoFit/>
          </a:bodyPr>
          <a:lstStyle/>
          <a:p>
            <a:pPr algn="just"/>
            <a:r>
              <a:rPr lang="th-TH" b="1" dirty="0" smtClean="0">
                <a:solidFill>
                  <a:schemeClr val="bg1"/>
                </a:solidFill>
              </a:rPr>
              <a:t>วันหนึ่งขณะที่เขากำลัง พลิกเอกสารเก่าๆอยู่นั้นเขาได้เปิดอัลกุรอาน ที่ลุงอิบรอฮีม ได้มอบให้เขาเป็นของ ขวัญได้พบว่าภายในนั้น มีแผนที่โลก และบนทวีปอัฟริกา ลุงอิบรอฮีมได้เซ็นชื่อกำกับไว้ข้างล่างอายะห์ ที่ว่า “เจ้าจงเชิญชวนสู่แนวทาง ขององค์อภิบาลของเจ้า ด้วยวิทยปัญญาและด้วยคำสั่งสอน ที่ดีงาม”</a:t>
            </a:r>
          </a:p>
        </p:txBody>
      </p:sp>
      <p:pic>
        <p:nvPicPr>
          <p:cNvPr id="21506" name="Picture 2" descr="http://www.shorouknews.com/uploadedimages/Menbar/original/%D8%AE%D8%B1%D9%8A%D8%B7%D8%A9.jpg"/>
          <p:cNvPicPr>
            <a:picLocks noChangeAspect="1" noChangeArrowheads="1"/>
          </p:cNvPicPr>
          <p:nvPr/>
        </p:nvPicPr>
        <p:blipFill>
          <a:blip r:embed="rId2" cstate="print"/>
          <a:srcRect/>
          <a:stretch>
            <a:fillRect/>
          </a:stretch>
        </p:blipFill>
        <p:spPr bwMode="auto">
          <a:xfrm>
            <a:off x="285720" y="428603"/>
            <a:ext cx="4669226" cy="59151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3504" y="1071546"/>
            <a:ext cx="3532382" cy="4401205"/>
          </a:xfrm>
          <a:prstGeom prst="rect">
            <a:avLst/>
          </a:prstGeom>
        </p:spPr>
        <p:txBody>
          <a:bodyPr wrap="square">
            <a:spAutoFit/>
          </a:bodyPr>
          <a:lstStyle/>
          <a:p>
            <a:pPr algn="just"/>
            <a:r>
              <a:rPr lang="th-TH" b="1" dirty="0" smtClean="0">
                <a:solidFill>
                  <a:schemeClr val="bg1"/>
                </a:solidFill>
              </a:rPr>
              <a:t>ญาด สะดุดใจและเกิดความมั่นใจว่านี่คือคำสั่งเสียจากลุงอิบรอฮีมมายังเขาโดยตรง และเขาตัดสินใจปฏิบัติตามคำสั่งเสียนั้น  เขาทิ้งยุโรป และไปทำหน้าที่เชิญชวนสู่ศาสนาของอัลเลาะห์ เขาเดินทางไป กีเนีย ทางตอนใต้ของซูดาน อูกานดาและอีกหลายประเทศในอัฟริกา  ได้มีผู้คนจำนวนมากจากเผ่าซูลูเข้ารับอิสลาม</a:t>
            </a:r>
          </a:p>
        </p:txBody>
      </p:sp>
      <p:pic>
        <p:nvPicPr>
          <p:cNvPr id="63490" name="Picture 2" descr="http://im9.gulfup.com/2012-05-02/1335928659945.jpg"/>
          <p:cNvPicPr>
            <a:picLocks noChangeAspect="1" noChangeArrowheads="1"/>
          </p:cNvPicPr>
          <p:nvPr/>
        </p:nvPicPr>
        <p:blipFill>
          <a:blip r:embed="rId2" cstate="print"/>
          <a:srcRect t="3704" b="5556"/>
          <a:stretch>
            <a:fillRect/>
          </a:stretch>
        </p:blipFill>
        <p:spPr bwMode="auto">
          <a:xfrm>
            <a:off x="714348" y="1643050"/>
            <a:ext cx="4071966" cy="35004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3929066"/>
            <a:ext cx="8358246" cy="2677656"/>
          </a:xfrm>
          <a:prstGeom prst="rect">
            <a:avLst/>
          </a:prstGeom>
        </p:spPr>
        <p:txBody>
          <a:bodyPr wrap="square">
            <a:spAutoFit/>
          </a:bodyPr>
          <a:lstStyle/>
          <a:p>
            <a:pPr algn="just"/>
            <a:r>
              <a:rPr lang="th-TH" b="1" dirty="0" smtClean="0">
                <a:solidFill>
                  <a:schemeClr val="bg1"/>
                </a:solidFill>
              </a:rPr>
              <a:t>การเสียชีวิตของเขา</a:t>
            </a:r>
          </a:p>
          <a:p>
            <a:pPr algn="just"/>
            <a:r>
              <a:rPr lang="th-TH" b="1" dirty="0" smtClean="0">
                <a:solidFill>
                  <a:schemeClr val="bg1"/>
                </a:solidFill>
              </a:rPr>
              <a:t>ญาดั้ลลอฮ์ อัลกุรอานีย์ มุสลิม ผู้ทำหน้าที่เผยแพร่อิสลาม ด้วยความศรัทธาที่มั่นคง เขาได้ใช้ชีวิตสามสิบปีของเขาทุ่มเทให้กับการเผยแพร่ศาสนาอิสลามอยู่ในทวีปอัฟริกา และได้มีผู้เข้ารับอิสลามจากการเผยแพร่ของเขาเป็นจำนวนมากมาย   </a:t>
            </a:r>
          </a:p>
          <a:p>
            <a:pPr algn="just"/>
            <a:r>
              <a:rPr lang="th-TH" b="1" dirty="0" err="1" smtClean="0">
                <a:solidFill>
                  <a:schemeClr val="bg1"/>
                </a:solidFill>
              </a:rPr>
              <a:t>ญาดั้ลลอฮ์</a:t>
            </a:r>
            <a:r>
              <a:rPr lang="th-TH" b="1" dirty="0" smtClean="0">
                <a:solidFill>
                  <a:schemeClr val="bg1"/>
                </a:solidFill>
              </a:rPr>
              <a:t> อัลกุรอานีย์ เสียชีวิตปี ค.ศ. 2003 ด้วยโรคภัยไข้เจ็บ ที่เกิดขึ้นกับเขาในอัฟริกา ในเส้นทางการเชิญชวนสู่ศาสนาของอัลเลาะห์  ขณะที่เขามีอายุได้ 54  ปี</a:t>
            </a:r>
          </a:p>
        </p:txBody>
      </p:sp>
      <p:pic>
        <p:nvPicPr>
          <p:cNvPr id="20482" name="Picture 2" descr="http://www.almustagbal.com/wp-content/uploads/2012/08/2094555132wwciarnc.jpg"/>
          <p:cNvPicPr>
            <a:picLocks noChangeAspect="1" noChangeArrowheads="1"/>
          </p:cNvPicPr>
          <p:nvPr/>
        </p:nvPicPr>
        <p:blipFill>
          <a:blip r:embed="rId2" cstate="print"/>
          <a:srcRect/>
          <a:stretch>
            <a:fillRect/>
          </a:stretch>
        </p:blipFill>
        <p:spPr bwMode="auto">
          <a:xfrm>
            <a:off x="1643042" y="214290"/>
            <a:ext cx="5645866" cy="34290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4876" y="500042"/>
            <a:ext cx="4248472" cy="4832092"/>
          </a:xfrm>
          <a:prstGeom prst="rect">
            <a:avLst/>
          </a:prstGeom>
        </p:spPr>
        <p:txBody>
          <a:bodyPr wrap="square">
            <a:spAutoFit/>
          </a:bodyPr>
          <a:lstStyle/>
          <a:p>
            <a:pPr algn="just"/>
            <a:r>
              <a:rPr lang="th-TH" b="1" dirty="0" smtClean="0">
                <a:solidFill>
                  <a:schemeClr val="bg1"/>
                </a:solidFill>
              </a:rPr>
              <a:t>มารดาของเขาเป็นชาวยิว ที่เคร่งครัดศาสนาเป็นอาจารย์สอนในมหาวิทยาลัย  ได้เข้ารับอิสลามเมื่อปีค.ศ. 2005 คือภายหลังจากญาดั้ลลอฮ์ อัลกุรอานีย์ บุตรชายนักเผยแพร่ศาสนาอิสลาม        เสียชีวิตได้ 2 ปี</a:t>
            </a:r>
          </a:p>
          <a:p>
            <a:pPr algn="just"/>
            <a:r>
              <a:rPr lang="th-TH" b="1" dirty="0" smtClean="0">
                <a:solidFill>
                  <a:schemeClr val="bg1"/>
                </a:solidFill>
              </a:rPr>
              <a:t>ขณะเข้ารับอิสลามนางมีอายุได้ 70  ปี นางกล่าวว่าได้ใช้เวลาสามลิบปีซึ่งเป็นช่วงที่ลูกชายเป็นมุสลิม เกลี่ยกล่อมให้ลูกชายกลับไปนับถือศาสนายูดายตามเดิม นางได้ใช้ความชำนาญ และความสามารถที่จะทำให้เกิดความพอใจแต่ก็ไร้ผล</a:t>
            </a:r>
            <a:endParaRPr lang="en-US" dirty="0"/>
          </a:p>
        </p:txBody>
      </p:sp>
      <p:pic>
        <p:nvPicPr>
          <p:cNvPr id="19458" name="Picture 2" descr="http://www.almisk.net/ar/upload/1344434069.jpg"/>
          <p:cNvPicPr>
            <a:picLocks noChangeAspect="1" noChangeArrowheads="1"/>
          </p:cNvPicPr>
          <p:nvPr/>
        </p:nvPicPr>
        <p:blipFill>
          <a:blip r:embed="rId2" cstate="print"/>
          <a:srcRect/>
          <a:stretch>
            <a:fillRect/>
          </a:stretch>
        </p:blipFill>
        <p:spPr bwMode="auto">
          <a:xfrm>
            <a:off x="928662" y="1285860"/>
            <a:ext cx="3352800" cy="2971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3438" y="1142984"/>
            <a:ext cx="3929090" cy="3108543"/>
          </a:xfrm>
          <a:prstGeom prst="rect">
            <a:avLst/>
          </a:prstGeom>
        </p:spPr>
        <p:txBody>
          <a:bodyPr wrap="square">
            <a:spAutoFit/>
          </a:bodyPr>
          <a:lstStyle/>
          <a:p>
            <a:pPr algn="just"/>
            <a:r>
              <a:rPr lang="th-TH" b="1" dirty="0" smtClean="0">
                <a:solidFill>
                  <a:schemeClr val="bg1"/>
                </a:solidFill>
              </a:rPr>
              <a:t>ในขณะที่</a:t>
            </a:r>
            <a:r>
              <a:rPr lang="th-TH" b="1" dirty="0" err="1" smtClean="0">
                <a:solidFill>
                  <a:schemeClr val="bg1"/>
                </a:solidFill>
              </a:rPr>
              <a:t>ลุงอิบรอฮีม</a:t>
            </a:r>
            <a:r>
              <a:rPr lang="th-TH" b="1" dirty="0" smtClean="0">
                <a:solidFill>
                  <a:schemeClr val="bg1"/>
                </a:solidFill>
              </a:rPr>
              <a:t> มุสลิม ที่สูงอายุ และไร้การศึกษา สามารถผูกมัดหัวใจลูกชายของนางไว้กับศาสนาอิสลาม และเป็นศาสนาที่ถูกต้อง</a:t>
            </a:r>
          </a:p>
          <a:p>
            <a:pPr algn="just"/>
            <a:r>
              <a:rPr lang="th-TH" b="1" dirty="0" smtClean="0">
                <a:solidFill>
                  <a:schemeClr val="bg1"/>
                </a:solidFill>
              </a:rPr>
              <a:t>ขออัลเลาะห์ ได้โปรดปกปักรักษานาง และให้นางยืนหยัดอยู่บนเส้นทางของความดีงามตลอดไป</a:t>
            </a:r>
            <a:endParaRPr lang="en-US" dirty="0"/>
          </a:p>
        </p:txBody>
      </p:sp>
      <p:pic>
        <p:nvPicPr>
          <p:cNvPr id="4" name="Picture 2" descr="http://static.oujdacity.net/thumbs/r200/data/Image/ocasions/allah.jpg"/>
          <p:cNvPicPr>
            <a:picLocks noChangeAspect="1" noChangeArrowheads="1"/>
          </p:cNvPicPr>
          <p:nvPr/>
        </p:nvPicPr>
        <p:blipFill>
          <a:blip r:embed="rId2" cstate="print"/>
          <a:srcRect/>
          <a:stretch>
            <a:fillRect/>
          </a:stretch>
        </p:blipFill>
        <p:spPr bwMode="auto">
          <a:xfrm>
            <a:off x="498960" y="1500174"/>
            <a:ext cx="3652466" cy="24288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620688"/>
            <a:ext cx="5886400" cy="954107"/>
          </a:xfrm>
          <a:prstGeom prst="rect">
            <a:avLst/>
          </a:prstGeom>
        </p:spPr>
        <p:txBody>
          <a:bodyPr wrap="square">
            <a:spAutoFit/>
          </a:bodyPr>
          <a:lstStyle/>
          <a:p>
            <a:pPr algn="r" rtl="1"/>
            <a:r>
              <a:rPr lang="ar-SA" b="1" dirty="0" smtClean="0">
                <a:solidFill>
                  <a:schemeClr val="bg1"/>
                </a:solidFill>
                <a:cs typeface="Traditional Arabic" pitchFamily="2" charset="-78"/>
              </a:rPr>
              <a:t>قال تعالى: ادْعُ إِلَى سَبِيلِ رَبِّكَ بِالْحِكْمَةِ وَالْمَوْعِظَةِ الْحَسَنَةِ وَجَادِلْهُمْ بِالَّتِي هِيَ أَحْسَنُ {النحل: 125}</a:t>
            </a:r>
            <a:endParaRPr lang="en-US" dirty="0">
              <a:solidFill>
                <a:schemeClr val="bg1"/>
              </a:solidFill>
              <a:cs typeface="Traditional Arabic" pitchFamily="2" charset="-78"/>
            </a:endParaRPr>
          </a:p>
        </p:txBody>
      </p:sp>
      <p:sp>
        <p:nvSpPr>
          <p:cNvPr id="3" name="Rectangle 2"/>
          <p:cNvSpPr/>
          <p:nvPr/>
        </p:nvSpPr>
        <p:spPr>
          <a:xfrm>
            <a:off x="1979712" y="1772816"/>
            <a:ext cx="5958408" cy="923330"/>
          </a:xfrm>
          <a:prstGeom prst="rect">
            <a:avLst/>
          </a:prstGeom>
        </p:spPr>
        <p:txBody>
          <a:bodyPr wrap="square">
            <a:spAutoFit/>
          </a:bodyPr>
          <a:lstStyle/>
          <a:p>
            <a:pPr algn="r" rtl="1"/>
            <a:r>
              <a:rPr lang="ar-SA" sz="1800" b="1" dirty="0" smtClean="0">
                <a:solidFill>
                  <a:schemeClr val="bg1"/>
                </a:solidFill>
                <a:cs typeface="Traditional Arabic" pitchFamily="2" charset="-78"/>
              </a:rPr>
              <a:t>فالدعوة بالحكمة بحسب حال المدعو وفهمه وقبوله</a:t>
            </a:r>
            <a:r>
              <a:rPr lang="en-US" sz="1800" b="1" dirty="0" smtClean="0">
                <a:solidFill>
                  <a:schemeClr val="bg1"/>
                </a:solidFill>
                <a:cs typeface="Traditional Arabic" pitchFamily="2" charset="-78"/>
              </a:rPr>
              <a:t> </a:t>
            </a:r>
            <a:r>
              <a:rPr lang="ar-SA" sz="1800" b="1" dirty="0" smtClean="0">
                <a:solidFill>
                  <a:schemeClr val="bg1"/>
                </a:solidFill>
                <a:cs typeface="Traditional Arabic" pitchFamily="2" charset="-78"/>
              </a:rPr>
              <a:t>:</a:t>
            </a:r>
            <a:br>
              <a:rPr lang="ar-SA" sz="1800" b="1" dirty="0" smtClean="0">
                <a:solidFill>
                  <a:schemeClr val="bg1"/>
                </a:solidFill>
                <a:cs typeface="Traditional Arabic" pitchFamily="2" charset="-78"/>
              </a:rPr>
            </a:br>
            <a:r>
              <a:rPr lang="ar-SA" sz="1800" b="1" dirty="0" smtClean="0">
                <a:solidFill>
                  <a:schemeClr val="bg1"/>
                </a:solidFill>
                <a:cs typeface="Traditional Arabic" pitchFamily="2" charset="-78"/>
              </a:rPr>
              <a:t>ومن الحكمة</a:t>
            </a:r>
            <a:r>
              <a:rPr lang="en-US" sz="1800" b="1" dirty="0" smtClean="0">
                <a:solidFill>
                  <a:schemeClr val="bg1"/>
                </a:solidFill>
                <a:cs typeface="Traditional Arabic" pitchFamily="2" charset="-78"/>
              </a:rPr>
              <a:t> </a:t>
            </a:r>
            <a:r>
              <a:rPr lang="ar-SA" sz="1800" b="1" dirty="0" smtClean="0">
                <a:solidFill>
                  <a:schemeClr val="bg1"/>
                </a:solidFill>
                <a:cs typeface="Traditional Arabic" pitchFamily="2" charset="-78"/>
              </a:rPr>
              <a:t>: العلم و الحلم والرفق واللين والصبر على ذلك</a:t>
            </a:r>
            <a:endParaRPr lang="en-US" sz="1800" b="1" dirty="0" smtClean="0">
              <a:solidFill>
                <a:schemeClr val="bg1"/>
              </a:solidFill>
              <a:cs typeface="Traditional Arabic" pitchFamily="2" charset="-78"/>
            </a:endParaRPr>
          </a:p>
          <a:p>
            <a:pPr algn="r" rtl="1"/>
            <a:r>
              <a:rPr lang="ar-SA" sz="1800" b="1" dirty="0" smtClean="0">
                <a:solidFill>
                  <a:schemeClr val="bg1"/>
                </a:solidFill>
                <a:cs typeface="Traditional Arabic" pitchFamily="2" charset="-78"/>
              </a:rPr>
              <a:t>المجادلة بالتي هي أحسن: وهي الطرق التي تكون أدعى لاستجابته عقلاً ونقلاً ولغة وعرفا</a:t>
            </a:r>
            <a:endParaRPr lang="en-US" b="1" dirty="0">
              <a:solidFill>
                <a:schemeClr val="bg1"/>
              </a:solidFill>
              <a:cs typeface="Traditional Arabic" pitchFamily="2" charset="-78"/>
            </a:endParaRPr>
          </a:p>
        </p:txBody>
      </p:sp>
      <p:sp>
        <p:nvSpPr>
          <p:cNvPr id="4" name="Rectangle 3"/>
          <p:cNvSpPr/>
          <p:nvPr/>
        </p:nvSpPr>
        <p:spPr>
          <a:xfrm>
            <a:off x="755576" y="2780928"/>
            <a:ext cx="7569701" cy="954107"/>
          </a:xfrm>
          <a:prstGeom prst="rect">
            <a:avLst/>
          </a:prstGeom>
        </p:spPr>
        <p:txBody>
          <a:bodyPr wrap="none">
            <a:spAutoFit/>
          </a:bodyPr>
          <a:lstStyle/>
          <a:p>
            <a:r>
              <a:rPr lang="th-TH" b="1" dirty="0" smtClean="0">
                <a:solidFill>
                  <a:schemeClr val="bg1"/>
                </a:solidFill>
              </a:rPr>
              <a:t>“จงประกาศเชิญชวนสู่แนวทางขององค์อภิบาลของเจ้าด้วยวิทยปัญญา ด้วยคำ</a:t>
            </a:r>
          </a:p>
          <a:p>
            <a:r>
              <a:rPr lang="th-TH" b="1" dirty="0" smtClean="0">
                <a:solidFill>
                  <a:schemeClr val="bg1"/>
                </a:solidFill>
              </a:rPr>
              <a:t>สั่งสอนที่ดีงาม  และจงถกเถียงกับพวกเขาด้วยเหตุผลเป็นอย่างดีเถิด”</a:t>
            </a:r>
            <a:endParaRPr lang="en-US" dirty="0"/>
          </a:p>
        </p:txBody>
      </p:sp>
      <p:sp>
        <p:nvSpPr>
          <p:cNvPr id="5" name="Rectangle 4"/>
          <p:cNvSpPr/>
          <p:nvPr/>
        </p:nvSpPr>
        <p:spPr>
          <a:xfrm>
            <a:off x="683568" y="3717032"/>
            <a:ext cx="8015336" cy="2246769"/>
          </a:xfrm>
          <a:prstGeom prst="rect">
            <a:avLst/>
          </a:prstGeom>
        </p:spPr>
        <p:txBody>
          <a:bodyPr wrap="none">
            <a:spAutoFit/>
          </a:bodyPr>
          <a:lstStyle/>
          <a:p>
            <a:r>
              <a:rPr lang="th-TH" b="1" dirty="0" smtClean="0">
                <a:solidFill>
                  <a:schemeClr val="bg1"/>
                </a:solidFill>
              </a:rPr>
              <a:t>การเผยแพร่มี 3 ระดับ</a:t>
            </a:r>
          </a:p>
          <a:p>
            <a:r>
              <a:rPr lang="th-TH" b="1" dirty="0" smtClean="0">
                <a:solidFill>
                  <a:schemeClr val="bg1"/>
                </a:solidFill>
              </a:rPr>
              <a:t>1- ด้วยวิทยปัญญา ตามสภาพของผู้ที่ถูกเชิญชวน (ความรู้,ความขันติ,ความอ่นโยน,</a:t>
            </a:r>
          </a:p>
          <a:p>
            <a:r>
              <a:rPr lang="th-TH" b="1" dirty="0" smtClean="0">
                <a:solidFill>
                  <a:schemeClr val="bg1"/>
                </a:solidFill>
              </a:rPr>
              <a:t>     ความสุภาพ,และความอดทน)</a:t>
            </a:r>
          </a:p>
          <a:p>
            <a:r>
              <a:rPr lang="th-TH" b="1" dirty="0" smtClean="0">
                <a:solidFill>
                  <a:schemeClr val="bg1"/>
                </a:solidFill>
              </a:rPr>
              <a:t>2- ด้วยคำตักเตือนสั่งสอนที่ดีงาม(ส่งเสริมให้ทำความดียับยั้งการทำความชั่ว)</a:t>
            </a:r>
          </a:p>
          <a:p>
            <a:r>
              <a:rPr lang="th-TH" b="1" dirty="0" smtClean="0">
                <a:solidFill>
                  <a:schemeClr val="bg1"/>
                </a:solidFill>
              </a:rPr>
              <a:t>3- ด้วยการถกเถียงที่มีเหตุผล เพื่อให้ได้รับการยอมรับ</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714876" y="642918"/>
            <a:ext cx="4143404" cy="5262979"/>
          </a:xfrm>
          <a:prstGeom prst="rect">
            <a:avLst/>
          </a:prstGeom>
        </p:spPr>
        <p:txBody>
          <a:bodyPr wrap="square">
            <a:spAutoFit/>
          </a:bodyPr>
          <a:lstStyle/>
          <a:p>
            <a:pPr algn="just"/>
            <a:r>
              <a:rPr lang="th-TH" b="1" dirty="0" smtClean="0">
                <a:solidFill>
                  <a:schemeClr val="bg1"/>
                </a:solidFill>
              </a:rPr>
              <a:t>แต่ทำไม </a:t>
            </a:r>
            <a:r>
              <a:rPr lang="th-TH" b="1" dirty="0" err="1" smtClean="0">
                <a:solidFill>
                  <a:schemeClr val="bg1"/>
                </a:solidFill>
              </a:rPr>
              <a:t>ญาด</a:t>
            </a:r>
            <a:r>
              <a:rPr lang="th-TH" b="1" dirty="0" smtClean="0">
                <a:solidFill>
                  <a:schemeClr val="bg1"/>
                </a:solidFill>
              </a:rPr>
              <a:t> จึงเข้ารับอิสลาม ?</a:t>
            </a:r>
          </a:p>
          <a:p>
            <a:pPr algn="just"/>
            <a:r>
              <a:rPr lang="th-TH" b="1" dirty="0" err="1" smtClean="0">
                <a:solidFill>
                  <a:schemeClr val="bg1"/>
                </a:solidFill>
              </a:rPr>
              <a:t>ญาดั้ลลอฮ์</a:t>
            </a:r>
            <a:r>
              <a:rPr lang="th-TH" b="1" dirty="0" smtClean="0">
                <a:solidFill>
                  <a:schemeClr val="bg1"/>
                </a:solidFill>
              </a:rPr>
              <a:t> </a:t>
            </a:r>
            <a:r>
              <a:rPr lang="th-TH" b="1" dirty="0" err="1" smtClean="0">
                <a:solidFill>
                  <a:schemeClr val="bg1"/>
                </a:solidFill>
              </a:rPr>
              <a:t>อัลกุรอานีย์</a:t>
            </a:r>
            <a:r>
              <a:rPr lang="th-TH" b="1" dirty="0" smtClean="0">
                <a:solidFill>
                  <a:schemeClr val="bg1"/>
                </a:solidFill>
              </a:rPr>
              <a:t> กล่าวว่า  ตลอดระยะเวลา  27  ปี </a:t>
            </a:r>
            <a:r>
              <a:rPr lang="th-TH" b="1" dirty="0" err="1" smtClean="0">
                <a:solidFill>
                  <a:schemeClr val="bg1"/>
                </a:solidFill>
              </a:rPr>
              <a:t>ลุงอิบรอฮีม</a:t>
            </a:r>
            <a:r>
              <a:rPr lang="th-TH" b="1" dirty="0" smtClean="0">
                <a:solidFill>
                  <a:schemeClr val="bg1"/>
                </a:solidFill>
              </a:rPr>
              <a:t> ไม่เคยกล่าวคำว่า</a:t>
            </a:r>
            <a:r>
              <a:rPr lang="ar-SA" b="1" dirty="0" smtClean="0">
                <a:solidFill>
                  <a:schemeClr val="bg1"/>
                </a:solidFill>
                <a:cs typeface="Traditional Arabic" pitchFamily="2" charset="-78"/>
              </a:rPr>
              <a:t>(ياكافر) </a:t>
            </a:r>
            <a:r>
              <a:rPr lang="th-TH" b="1" dirty="0" smtClean="0">
                <a:solidFill>
                  <a:schemeClr val="bg1"/>
                </a:solidFill>
                <a:cs typeface="Traditional Arabic" pitchFamily="2" charset="-78"/>
              </a:rPr>
              <a:t>   </a:t>
            </a:r>
            <a:r>
              <a:rPr lang="th-TH" b="1" dirty="0" smtClean="0">
                <a:solidFill>
                  <a:schemeClr val="bg1"/>
                </a:solidFill>
              </a:rPr>
              <a:t>โอ้ คนนอกศาสนา </a:t>
            </a:r>
            <a:r>
              <a:rPr lang="ar-SA" b="1" dirty="0" smtClean="0">
                <a:solidFill>
                  <a:schemeClr val="bg1"/>
                </a:solidFill>
                <a:cs typeface="Traditional Arabic" pitchFamily="2" charset="-78"/>
              </a:rPr>
              <a:t>(يايهودي)</a:t>
            </a:r>
            <a:r>
              <a:rPr lang="th-TH" b="1" dirty="0" smtClean="0">
                <a:solidFill>
                  <a:schemeClr val="bg1"/>
                </a:solidFill>
              </a:rPr>
              <a:t> โอ้</a:t>
            </a:r>
            <a:r>
              <a:rPr lang="th-TH" b="1" dirty="0" err="1" smtClean="0">
                <a:solidFill>
                  <a:schemeClr val="bg1"/>
                </a:solidFill>
              </a:rPr>
              <a:t>คนยิว</a:t>
            </a:r>
            <a:r>
              <a:rPr lang="th-TH" b="1" dirty="0" smtClean="0">
                <a:solidFill>
                  <a:schemeClr val="bg1"/>
                </a:solidFill>
              </a:rPr>
              <a:t>  หรือ</a:t>
            </a:r>
            <a:r>
              <a:rPr lang="ar-SA" b="1" dirty="0" smtClean="0">
                <a:solidFill>
                  <a:schemeClr val="bg1"/>
                </a:solidFill>
                <a:cs typeface="Traditional Arabic" pitchFamily="2" charset="-78"/>
              </a:rPr>
              <a:t> ( أسلم)  </a:t>
            </a:r>
            <a:r>
              <a:rPr lang="th-TH" b="1" dirty="0" smtClean="0">
                <a:solidFill>
                  <a:schemeClr val="bg1"/>
                </a:solidFill>
              </a:rPr>
              <a:t> เจ้าจงเข้ารับอิสลาม</a:t>
            </a:r>
          </a:p>
          <a:p>
            <a:pPr algn="just"/>
            <a:r>
              <a:rPr lang="th-TH" b="1" dirty="0" smtClean="0">
                <a:solidFill>
                  <a:schemeClr val="bg1"/>
                </a:solidFill>
              </a:rPr>
              <a:t>ลองจินตนาการดู ตลอดเวลา  27 ปี เขาไม่เคยพูดกับญาดั้ลลอฮ์ อัลกุรอานีย์  ถึงเรื่องศาสนาเลย ไม่เคยพูดถึงเรื่องอิสลามและศาสนายูดายของยิว  แต่ชายชราผู้ไร้การศึกษารู้วิธีการที่จะผูกมัดหัวใจของชายหนุ่มไว้กับอัลกุรอาน</a:t>
            </a:r>
          </a:p>
        </p:txBody>
      </p:sp>
      <p:pic>
        <p:nvPicPr>
          <p:cNvPr id="18436" name="Picture 4" descr="http://www.malaysianur.com/wp-content/uploads/2012/02/Quran.gif"/>
          <p:cNvPicPr>
            <a:picLocks noChangeAspect="1" noChangeArrowheads="1"/>
          </p:cNvPicPr>
          <p:nvPr/>
        </p:nvPicPr>
        <p:blipFill>
          <a:blip r:embed="rId2" cstate="print"/>
          <a:srcRect/>
          <a:stretch>
            <a:fillRect/>
          </a:stretch>
        </p:blipFill>
        <p:spPr bwMode="auto">
          <a:xfrm>
            <a:off x="428596" y="1214422"/>
            <a:ext cx="4057650" cy="3200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143504" y="1214422"/>
            <a:ext cx="3357586" cy="3539430"/>
          </a:xfrm>
          <a:prstGeom prst="rect">
            <a:avLst/>
          </a:prstGeom>
        </p:spPr>
        <p:txBody>
          <a:bodyPr wrap="square">
            <a:spAutoFit/>
          </a:bodyPr>
          <a:lstStyle/>
          <a:p>
            <a:pPr algn="just"/>
            <a:r>
              <a:rPr lang="th-TH" b="1" dirty="0" smtClean="0">
                <a:solidFill>
                  <a:schemeClr val="bg1"/>
                </a:solidFill>
              </a:rPr>
              <a:t>อาจารย์คนหนึ่ง ได้ถามเขาขณะที่ได้มีการพบปะกันถึงความรู้สึกของเขาที่มีผู้คนเป็นจำนวนมากเข้ารับอิสลาม ด้วยการเผยแพร่ของเขา  เขาตอบว่าเขาไม่ได้รู้สึกเป็นเกียรติ หรือความภูมิใจ  แต่รู้สึกเป็นหนี้บุญคุณลุงอิบรอฮีม</a:t>
            </a:r>
            <a:r>
              <a:rPr lang="ar-SA" b="1" dirty="0" smtClean="0">
                <a:solidFill>
                  <a:schemeClr val="bg1"/>
                </a:solidFill>
                <a:cs typeface="Traditional Arabic" pitchFamily="2" charset="-78"/>
              </a:rPr>
              <a:t> (رحمه الله) </a:t>
            </a:r>
            <a:endParaRPr lang="th-TH" dirty="0"/>
          </a:p>
        </p:txBody>
      </p:sp>
      <p:pic>
        <p:nvPicPr>
          <p:cNvPr id="65538" name="Picture 2" descr="https://lh5.googleusercontent.com/-G0RYOoqwXgA/TXwtiGJACXI/AAAAAAAACTc/2LmMetfPey4/quran.gif"/>
          <p:cNvPicPr>
            <a:picLocks noChangeAspect="1" noChangeArrowheads="1"/>
          </p:cNvPicPr>
          <p:nvPr/>
        </p:nvPicPr>
        <p:blipFill>
          <a:blip r:embed="rId2" cstate="print"/>
          <a:srcRect/>
          <a:stretch>
            <a:fillRect/>
          </a:stretch>
        </p:blipFill>
        <p:spPr bwMode="auto">
          <a:xfrm>
            <a:off x="214282" y="1214422"/>
            <a:ext cx="4838700" cy="381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5000628" y="642918"/>
            <a:ext cx="3857620" cy="5262979"/>
          </a:xfrm>
          <a:prstGeom prst="rect">
            <a:avLst/>
          </a:prstGeom>
        </p:spPr>
        <p:txBody>
          <a:bodyPr wrap="square">
            <a:spAutoFit/>
          </a:bodyPr>
          <a:lstStyle/>
          <a:p>
            <a:pPr algn="just"/>
            <a:r>
              <a:rPr lang="th-TH" b="1" dirty="0" smtClean="0">
                <a:solidFill>
                  <a:schemeClr val="bg1"/>
                </a:solidFill>
              </a:rPr>
              <a:t>ดร. ศอฟวัต ฮิญาซีย์ ได้กล่าวในระหว่างการประชุมที่กรุงลอนดอน ที่มีการอภิปรายเรื่องดาโฟร์  และวิธีการช่วยเหลือพี่น้องมุสลิมที่นั่นให้พ้นจากการเชิญชวนข้ารีต และภัยสงคราม  ดร.ศอฟวัต ได้มีโอกาสพบกับหัวหน้าเผ่า ซูลู  เขาเป็นผู้ที่พำนักอยู่ในเขต ดาโฟร์  ในระหว่างที่สนทนากันดร.ฮิญาซีย์ ได้ถามเขาว่า ท่านรู้จักดร. ญาดั้ลลอฮ์ อัลกุรอานีย์ไหม?  หัวหน้าเผ่าลุกขึ้นยืน แล้วถาม ดร. ฮิญาซีย์ ว่า ท่านรู้จักเขาด้วยหรือ?</a:t>
            </a:r>
            <a:endParaRPr lang="th-TH" dirty="0"/>
          </a:p>
        </p:txBody>
      </p:sp>
      <p:pic>
        <p:nvPicPr>
          <p:cNvPr id="17410" name="Picture 2" descr="الدكتور صفوت حجازي "/>
          <p:cNvPicPr>
            <a:picLocks noChangeAspect="1" noChangeArrowheads="1"/>
          </p:cNvPicPr>
          <p:nvPr/>
        </p:nvPicPr>
        <p:blipFill>
          <a:blip r:embed="rId2" cstate="print"/>
          <a:srcRect/>
          <a:stretch>
            <a:fillRect/>
          </a:stretch>
        </p:blipFill>
        <p:spPr bwMode="auto">
          <a:xfrm>
            <a:off x="642910" y="1643050"/>
            <a:ext cx="4095750" cy="2857500"/>
          </a:xfrm>
          <a:prstGeom prst="rect">
            <a:avLst/>
          </a:prstGeom>
          <a:noFill/>
        </p:spPr>
      </p:pic>
      <p:sp>
        <p:nvSpPr>
          <p:cNvPr id="5" name="สี่เหลี่ยมผืนผ้า 4"/>
          <p:cNvSpPr/>
          <p:nvPr/>
        </p:nvSpPr>
        <p:spPr>
          <a:xfrm>
            <a:off x="1428728" y="4572008"/>
            <a:ext cx="2595582" cy="523220"/>
          </a:xfrm>
          <a:prstGeom prst="rect">
            <a:avLst/>
          </a:prstGeom>
        </p:spPr>
        <p:txBody>
          <a:bodyPr wrap="none">
            <a:spAutoFit/>
          </a:bodyPr>
          <a:lstStyle/>
          <a:p>
            <a:r>
              <a:rPr lang="ar-SA" b="1" dirty="0" smtClean="0">
                <a:solidFill>
                  <a:schemeClr val="bg1"/>
                </a:solidFill>
                <a:cs typeface="Traditional Arabic" pitchFamily="2" charset="-78"/>
              </a:rPr>
              <a:t>الدكتور صفوت حجازي</a:t>
            </a:r>
            <a:endParaRPr lang="th-TH"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3"/>
          <p:cNvSpPr/>
          <p:nvPr/>
        </p:nvSpPr>
        <p:spPr>
          <a:xfrm>
            <a:off x="4214810" y="571480"/>
            <a:ext cx="4646288" cy="5693866"/>
          </a:xfrm>
          <a:prstGeom prst="rect">
            <a:avLst/>
          </a:prstGeom>
        </p:spPr>
        <p:txBody>
          <a:bodyPr wrap="square">
            <a:spAutoFit/>
          </a:bodyPr>
          <a:lstStyle/>
          <a:p>
            <a:pPr algn="just"/>
            <a:r>
              <a:rPr lang="th-TH" b="1" dirty="0" smtClean="0">
                <a:solidFill>
                  <a:schemeClr val="bg1"/>
                </a:solidFill>
              </a:rPr>
              <a:t>ดร. ฮิญาซีย์ ตอบว่า ใช่ครับ ผมพบกับเขาที่สวิสเซอแลนด์  ขณะที่เขาไปรักษาตัวที่นั่น หัวหน้าเผ่าคว้ามือของดร. ฮิญาซีย์ มาจูบอย่างรุนแรง  ดร. ได้กล่าวแก่เขาว่า ท่านทำอะไรอย่างนี้ ผมไม่เคยทำอะไรที่สมควรกับการกระทำนี้  หัวหน้าเผ่าตอบว่า ฉันไม่ได้จูบมือท่าน แต่ฉันจูบมือที่ได้สัมผัสกับมือของ ดร.</a:t>
            </a:r>
            <a:r>
              <a:rPr lang="th-TH" b="1" dirty="0" err="1" smtClean="0">
                <a:solidFill>
                  <a:schemeClr val="bg1"/>
                </a:solidFill>
              </a:rPr>
              <a:t>ญาดั้ลลอฮ์</a:t>
            </a:r>
            <a:r>
              <a:rPr lang="th-TH" b="1" dirty="0" smtClean="0">
                <a:solidFill>
                  <a:schemeClr val="bg1"/>
                </a:solidFill>
              </a:rPr>
              <a:t> อัลกุรอานีย์</a:t>
            </a:r>
            <a:r>
              <a:rPr lang="th-TH" dirty="0" smtClean="0"/>
              <a:t>. </a:t>
            </a:r>
            <a:r>
              <a:rPr lang="th-TH" b="1" dirty="0" smtClean="0">
                <a:solidFill>
                  <a:schemeClr val="bg1"/>
                </a:solidFill>
              </a:rPr>
              <a:t>ดร. ฮิญาซีย์ ได้ถามว่า ท่านเข้ารับอิสลามด้วยการเผยแพร่ของ ดร.</a:t>
            </a:r>
            <a:r>
              <a:rPr lang="th-TH" b="1" dirty="0" err="1" smtClean="0">
                <a:solidFill>
                  <a:schemeClr val="bg1"/>
                </a:solidFill>
              </a:rPr>
              <a:t>ญาดั้ลลอฮ์</a:t>
            </a:r>
            <a:r>
              <a:rPr lang="th-TH" b="1" dirty="0" smtClean="0">
                <a:solidFill>
                  <a:schemeClr val="bg1"/>
                </a:solidFill>
              </a:rPr>
              <a:t> อัลกุรอานีย์ หรือ?  หัวหน้าเผ่าตอบว่า เปล่า ผมเข้ารับอิสลามด้วยการเผยแพร่ของผู้ที่เข้ารับอิสลามด้วยการเผยแพร่ของ ดร.ญาดุ้ลลอฮ์ อัลกุรอานีย์ ขออัลเลาะห์ ทรงเมตตาเขา</a:t>
            </a:r>
          </a:p>
        </p:txBody>
      </p:sp>
      <p:pic>
        <p:nvPicPr>
          <p:cNvPr id="66562" name="Picture 2" descr="http://2.bp.blogspot.com/-Lo36ZZrTyRU/T4GZ2VyGk9I/AAAAAAAAEd4/jJPCyPE3t4w/s1600/%25D8%25A7%25D9%2584%25D8%25AF%25D9%2583%25D8%25AA%25D9%2588%25D8%25B1+%25D8%25B5%25D9%2581%25D9%2588%25D8%25AA+%25D8%25AD%25D8%25AC%25D8%25A7%25D8%25B2%25D9%258A.JPG"/>
          <p:cNvPicPr>
            <a:picLocks noChangeAspect="1" noChangeArrowheads="1"/>
          </p:cNvPicPr>
          <p:nvPr/>
        </p:nvPicPr>
        <p:blipFill>
          <a:blip r:embed="rId2" cstate="print"/>
          <a:srcRect/>
          <a:stretch>
            <a:fillRect/>
          </a:stretch>
        </p:blipFill>
        <p:spPr bwMode="auto">
          <a:xfrm>
            <a:off x="357158" y="1643050"/>
            <a:ext cx="3390900" cy="32956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3"/>
          <p:cNvSpPr/>
          <p:nvPr/>
        </p:nvSpPr>
        <p:spPr>
          <a:xfrm>
            <a:off x="4357686" y="1000108"/>
            <a:ext cx="4432006" cy="4401205"/>
          </a:xfrm>
          <a:prstGeom prst="rect">
            <a:avLst/>
          </a:prstGeom>
        </p:spPr>
        <p:txBody>
          <a:bodyPr wrap="square">
            <a:spAutoFit/>
          </a:bodyPr>
          <a:lstStyle/>
          <a:p>
            <a:pPr algn="just"/>
            <a:r>
              <a:rPr lang="th-TH" b="1" dirty="0" smtClean="0">
                <a:solidFill>
                  <a:schemeClr val="bg1"/>
                </a:solidFill>
              </a:rPr>
              <a:t>สุบฮานั้ลลอฮ์ จะมีจำนวนมากมายเท่าไหร่ที่เข้ารับอิสลามด้วยการเผยแพร่ของผู้ที่เข้ารับอิสลามด้วยการเผยแพร่ของ ดร. ญาดั้ลลอฮ์ อัลกุรอานีย์?</a:t>
            </a:r>
          </a:p>
          <a:p>
            <a:pPr algn="just"/>
            <a:r>
              <a:rPr lang="th-TH" b="1" dirty="0" smtClean="0">
                <a:solidFill>
                  <a:schemeClr val="bg1"/>
                </a:solidFill>
              </a:rPr>
              <a:t>ผลบุญเป็นของเขา และผู้ที่เป็นต้นเหตุ(หลังจากอัลเลาะห์) ให้เขาเข้ารับอิสลาม  ลุงอิบรอฮีม ผู้เสียชีวิตมาแล้วกว่าสามสิบปี ขออัลเลาะห์ ได้โปรดเมตตาลุง อิบรอฮีม ญาดั้ลลอฮ์ อัลกุรอานีย์ มวลผู้มีศรัทธาทั้งชายหญิง และทั้งทีมีชีวิตอยู่และเสียชีวิตไปแล้ว</a:t>
            </a:r>
            <a:endParaRPr lang="th-TH" b="1" dirty="0">
              <a:solidFill>
                <a:schemeClr val="bg1"/>
              </a:solidFill>
            </a:endParaRPr>
          </a:p>
        </p:txBody>
      </p:sp>
      <p:pic>
        <p:nvPicPr>
          <p:cNvPr id="16386" name="Picture 2" descr="http://sabq.org/files/news-image/97600.jpg?1344426619"/>
          <p:cNvPicPr>
            <a:picLocks noChangeAspect="1" noChangeArrowheads="1"/>
          </p:cNvPicPr>
          <p:nvPr/>
        </p:nvPicPr>
        <p:blipFill>
          <a:blip r:embed="rId2" cstate="print"/>
          <a:srcRect/>
          <a:stretch>
            <a:fillRect/>
          </a:stretch>
        </p:blipFill>
        <p:spPr bwMode="auto">
          <a:xfrm>
            <a:off x="571472" y="1857364"/>
            <a:ext cx="3357586" cy="24377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4"/>
          <p:cNvSpPr txBox="1">
            <a:spLocks noChangeArrowheads="1"/>
          </p:cNvSpPr>
          <p:nvPr/>
        </p:nvSpPr>
        <p:spPr bwMode="auto">
          <a:xfrm>
            <a:off x="2555776" y="1844824"/>
            <a:ext cx="3886200" cy="2062103"/>
          </a:xfrm>
          <a:prstGeom prst="rect">
            <a:avLst/>
          </a:prstGeom>
          <a:noFill/>
          <a:ln w="9525">
            <a:noFill/>
            <a:miter lim="800000"/>
            <a:headEnd/>
            <a:tailEnd/>
          </a:ln>
        </p:spPr>
        <p:txBody>
          <a:bodyPr>
            <a:spAutoFit/>
          </a:bodyPr>
          <a:lstStyle/>
          <a:p>
            <a:pPr algn="thaiDist"/>
            <a:r>
              <a:rPr lang="th-TH" sz="3200" b="1" dirty="0" smtClean="0">
                <a:solidFill>
                  <a:srgbClr val="FFFF00"/>
                </a:solidFill>
              </a:rPr>
              <a:t>ท่านนบี (ซ.ล.) จะโต้ตอบกับผู้คนตามระดับสติปัญญาของพวกเขา  ทั้งชาวเมือง และชาวชนบทจะสามารถเข้าใจคำพูดของท่านได้</a:t>
            </a:r>
            <a:endParaRPr lang="th-TH" sz="32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381000" y="4419600"/>
            <a:ext cx="8382000" cy="1554163"/>
          </a:xfrm>
          <a:prstGeom prst="rect">
            <a:avLst/>
          </a:prstGeom>
          <a:noFill/>
          <a:ln w="9525">
            <a:noFill/>
            <a:miter lim="800000"/>
            <a:headEnd/>
            <a:tailEnd/>
          </a:ln>
        </p:spPr>
        <p:txBody>
          <a:bodyPr>
            <a:spAutoFit/>
          </a:bodyPr>
          <a:lstStyle/>
          <a:p>
            <a:pPr algn="thaiDist"/>
            <a:r>
              <a:rPr lang="th-TH" sz="3200" b="1">
                <a:solidFill>
                  <a:srgbClr val="FFFF00"/>
                </a:solidFill>
              </a:rPr>
              <a:t>มีชายหนุ่มคนหนึ่งมาขออนุญาตจากท่านละเมิดประเวณี ท่านกล่าวแก่เขาว่า “เจ้าพอใจให้ผู้อื่นมากระทำกับมารดาของเจ้า พี่สาวน้องสาวของเจ้า หรือน้าสาวของเจ้าไหม ? แน่นอนผู้คนทั้งหลายก็ไม่พอใจเช่นเดียวกัน”</a:t>
            </a:r>
          </a:p>
        </p:txBody>
      </p:sp>
      <p:pic>
        <p:nvPicPr>
          <p:cNvPr id="92163" name="Picture 3" descr="5874980100"/>
          <p:cNvPicPr>
            <a:picLocks noGrp="1" noChangeAspect="1" noChangeArrowheads="1"/>
          </p:cNvPicPr>
          <p:nvPr>
            <p:ph sz="half" idx="1"/>
          </p:nvPr>
        </p:nvPicPr>
        <p:blipFill>
          <a:blip r:embed="rId2" cstate="print"/>
          <a:srcRect/>
          <a:stretch>
            <a:fillRect/>
          </a:stretch>
        </p:blipFill>
        <p:spPr>
          <a:xfrm>
            <a:off x="971550" y="765175"/>
            <a:ext cx="2905125" cy="3333750"/>
          </a:xfrm>
        </p:spPr>
      </p:pic>
      <p:pic>
        <p:nvPicPr>
          <p:cNvPr id="92164" name="Picture 10" descr="get_img%3FNrArticle%3D2519%26NrImage%3D1">
            <a:hlinkClick r:id="rId3"/>
          </p:cNvPr>
          <p:cNvPicPr>
            <a:picLocks noGrp="1" noChangeAspect="1" noChangeArrowheads="1"/>
          </p:cNvPicPr>
          <p:nvPr>
            <p:ph sz="half" idx="2"/>
          </p:nvPr>
        </p:nvPicPr>
        <p:blipFill>
          <a:blip r:embed="rId4" cstate="print"/>
          <a:srcRect/>
          <a:stretch>
            <a:fillRect/>
          </a:stretch>
        </p:blipFill>
        <p:spPr>
          <a:xfrm>
            <a:off x="4932363" y="765175"/>
            <a:ext cx="2736850" cy="324167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descr="01"/>
          <p:cNvPicPr>
            <a:picLocks noGrp="1" noChangeAspect="1" noChangeArrowheads="1"/>
          </p:cNvPicPr>
          <p:nvPr>
            <p:ph sz="half" idx="4294967295"/>
          </p:nvPr>
        </p:nvPicPr>
        <p:blipFill>
          <a:blip r:embed="rId3" cstate="print"/>
          <a:srcRect/>
          <a:stretch>
            <a:fillRect/>
          </a:stretch>
        </p:blipFill>
        <p:spPr>
          <a:xfrm>
            <a:off x="762000" y="1536700"/>
            <a:ext cx="3867150" cy="3225800"/>
          </a:xfrm>
          <a:noFill/>
        </p:spPr>
      </p:pic>
      <p:sp>
        <p:nvSpPr>
          <p:cNvPr id="93187" name="Text Box 11"/>
          <p:cNvSpPr txBox="1">
            <a:spLocks noChangeArrowheads="1"/>
          </p:cNvSpPr>
          <p:nvPr/>
        </p:nvSpPr>
        <p:spPr bwMode="auto">
          <a:xfrm>
            <a:off x="5029200" y="1371600"/>
            <a:ext cx="3733800" cy="3540125"/>
          </a:xfrm>
          <a:prstGeom prst="rect">
            <a:avLst/>
          </a:prstGeom>
          <a:noFill/>
          <a:ln w="9525">
            <a:noFill/>
            <a:miter lim="800000"/>
            <a:headEnd/>
            <a:tailEnd/>
          </a:ln>
        </p:spPr>
        <p:txBody>
          <a:bodyPr>
            <a:spAutoFit/>
          </a:bodyPr>
          <a:lstStyle/>
          <a:p>
            <a:pPr algn="thaiDist"/>
            <a:r>
              <a:rPr lang="th-TH" sz="3200" b="1">
                <a:solidFill>
                  <a:srgbClr val="FFFF00"/>
                </a:solidFill>
              </a:rPr>
              <a:t>ท่านนบี (ซ.ล.) ได้เอามือของท่านวางบนหน้าอกของเด็กหนุ่มคนนั้นแล้วกล่าวคำวิงวอนว่า</a:t>
            </a:r>
          </a:p>
          <a:p>
            <a:pPr algn="thaiDist" rtl="1"/>
            <a:r>
              <a:rPr lang="ar-SA" sz="3200" b="1">
                <a:solidFill>
                  <a:srgbClr val="FFFF00"/>
                </a:solidFill>
                <a:cs typeface="Traditional Arabic" pitchFamily="2" charset="-78"/>
              </a:rPr>
              <a:t>” اللهم اغفرله وحصن فرجه “</a:t>
            </a:r>
          </a:p>
          <a:p>
            <a:pPr algn="thaiDist"/>
            <a:r>
              <a:rPr lang="th-TH" sz="3200" b="1">
                <a:solidFill>
                  <a:srgbClr val="FFFF00"/>
                </a:solidFill>
              </a:rPr>
              <a:t>“ข้าแด่อัลเลาะห์ขอได้โปรดอภัยให้เขา และได้โปรดรักษาอวัยวะเพศของเขาด้วยเถิด”</a:t>
            </a:r>
            <a:r>
              <a:rPr lang="ar-SA" b="1">
                <a:solidFill>
                  <a:srgbClr val="FFFF00"/>
                </a:solidFill>
                <a:cs typeface="Traditional Arabic" pitchFamily="2" charset="-78"/>
              </a:rPr>
              <a:t> </a:t>
            </a:r>
            <a:endParaRPr lang="th-TH" b="1">
              <a:solidFill>
                <a:srgbClr val="FFFF00"/>
              </a:solidFill>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611560" y="404664"/>
            <a:ext cx="77048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sz="2400" b="1" i="0" u="none" strike="noStrike" cap="none" normalizeH="0" baseline="0" dirty="0" smtClean="0">
                <a:ln>
                  <a:noFill/>
                </a:ln>
                <a:solidFill>
                  <a:schemeClr val="bg1"/>
                </a:solidFill>
                <a:effectLst/>
                <a:latin typeface="Angsana New" pitchFamily="18" charset="-34"/>
                <a:ea typeface="Calibri" pitchFamily="34" charset="0"/>
                <a:cs typeface="Angsana New" pitchFamily="18" charset="-34"/>
              </a:rPr>
              <a:t>	</a:t>
            </a:r>
            <a:endParaRPr kumimoji="0" lang="en-US" sz="2400" b="1" i="0" u="none" strike="noStrike" cap="none" normalizeH="0" baseline="0" dirty="0" smtClean="0">
              <a:ln>
                <a:noFill/>
              </a:ln>
              <a:solidFill>
                <a:schemeClr val="bg1"/>
              </a:solidFill>
              <a:effectLst/>
              <a:latin typeface="Angsana New" pitchFamily="18" charset="-34"/>
              <a:ea typeface="Calibri" pitchFamily="34" charset="0"/>
              <a:cs typeface="Angsana New" pitchFamily="18" charset="-34"/>
            </a:endParaRPr>
          </a:p>
          <a:p>
            <a:pPr lvl="0" algn="r" rtl="1" eaLnBrk="0" fontAlgn="base" hangingPunct="0">
              <a:spcBef>
                <a:spcPct val="0"/>
              </a:spcBef>
              <a:spcAft>
                <a:spcPct val="0"/>
              </a:spcAft>
            </a:pPr>
            <a:r>
              <a:rPr lang="ar-SA" sz="2400" b="1" dirty="0" smtClean="0">
                <a:solidFill>
                  <a:schemeClr val="bg1"/>
                </a:solidFill>
                <a:cs typeface="Traditional Arabic" pitchFamily="2" charset="-78"/>
              </a:rPr>
              <a:t>عَن أَبِيْ هُرَيْرَةَ قَالَ قَامَ أَعْرَابِيٌّ فَبَالَ فِي الْمَسْجِدِ فَتَنَاوَلَهُ النَّاسُ فَقَالَ لَهُمْ النَّبِيُّ صَلَّى اللَّهُ عَلَيْهِ وَسَلَّمَ دَعُوهُ وَهَرِيقُوا عَلَى بَوْلِهِ سَجْلاً مِنْ مَاءٍ أَوْ ذَنُوبًا مِنْ مَاءٍ فَإِنَّمَا بُعِثْتُمْ مُيَسِّرِينَ وَلَمْ تُبْعَثُوا مُعَسِّرِينَ </a:t>
            </a:r>
          </a:p>
          <a:p>
            <a:pPr algn="just" eaLnBrk="0" fontAlgn="base" hangingPunct="0">
              <a:spcBef>
                <a:spcPct val="0"/>
              </a:spcBef>
              <a:spcAft>
                <a:spcPct val="0"/>
              </a:spcAft>
            </a:pPr>
            <a:r>
              <a:rPr lang="th-TH" sz="2400" b="1" dirty="0" smtClean="0">
                <a:solidFill>
                  <a:schemeClr val="bg1"/>
                </a:solidFill>
                <a:latin typeface="Angsana New" pitchFamily="18" charset="-34"/>
                <a:ea typeface="Calibri" pitchFamily="34" charset="0"/>
                <a:cs typeface="Angsana New" pitchFamily="18" charset="-34"/>
              </a:rPr>
              <a:t>บุคอรี ได้รายงานจากอะบู ฮุรอยเราะห์ว่า มีชาวอาหรับชนบทคนหนึ่งลุกขึ้นยืนปัสสาวะในมัสยิด  ผู้คนได้เข้าไปขัดขวางเขา แต่ท่านนบี (ซ.ล) ได้กล่าวแก่พวกเขาว่า </a:t>
            </a:r>
            <a:r>
              <a:rPr lang="en-US" sz="2400" b="1" dirty="0" smtClean="0">
                <a:solidFill>
                  <a:schemeClr val="bg1"/>
                </a:solidFill>
                <a:latin typeface="Angsana New" pitchFamily="18" charset="-34"/>
                <a:ea typeface="Calibri" pitchFamily="34" charset="0"/>
                <a:cs typeface="Angsana New" pitchFamily="18" charset="-34"/>
              </a:rPr>
              <a:t>: </a:t>
            </a:r>
            <a:r>
              <a:rPr kumimoji="0" lang="th-TH" sz="2400" b="1" i="0" u="none" strike="noStrike" cap="none" normalizeH="0" baseline="0" dirty="0" smtClean="0">
                <a:ln>
                  <a:noFill/>
                </a:ln>
                <a:solidFill>
                  <a:schemeClr val="bg1"/>
                </a:solidFill>
                <a:effectLst/>
                <a:latin typeface="Angsana New" pitchFamily="18" charset="-34"/>
                <a:ea typeface="Calibri" pitchFamily="34" charset="0"/>
                <a:cs typeface="Angsana New" pitchFamily="18" charset="-34"/>
              </a:rPr>
              <a:t>ท่านทั้งหลายจงปล่อยเขา และจงนำน้ำมาราดลงไปบนปัสสาวะนั้นหนึ่งกระป๋อง </a:t>
            </a:r>
            <a:r>
              <a:rPr kumimoji="0" lang="th-TH" sz="2400" b="1" i="0" u="none" strike="noStrike" cap="none" normalizeH="0" dirty="0" smtClean="0">
                <a:ln>
                  <a:noFill/>
                </a:ln>
                <a:solidFill>
                  <a:schemeClr val="bg1"/>
                </a:solidFill>
                <a:effectLst/>
                <a:latin typeface="Angsana New" pitchFamily="18" charset="-34"/>
                <a:ea typeface="Calibri" pitchFamily="34" charset="0"/>
                <a:cs typeface="Angsana New" pitchFamily="18" charset="-34"/>
              </a:rPr>
              <a:t> ความจริงพวกท่านถูกบังเกิดมาเพื่ออำนวยความสะดวก ไม่ได้ถูกบังเกิดมาเพื่อให้เกิดความยุ่งยาก”</a:t>
            </a:r>
            <a:endParaRPr kumimoji="0" lang="th-TH" sz="2400" b="1" i="0" u="none" strike="noStrike" cap="none" normalizeH="0" baseline="0" dirty="0" smtClean="0">
              <a:ln>
                <a:noFill/>
              </a:ln>
              <a:solidFill>
                <a:schemeClr val="bg1"/>
              </a:solidFill>
              <a:effectLst/>
              <a:latin typeface="Arial" pitchFamily="34" charset="0"/>
              <a:cs typeface="Angsana New" pitchFamily="18" charset="-34"/>
            </a:endParaRPr>
          </a:p>
        </p:txBody>
      </p:sp>
      <p:pic>
        <p:nvPicPr>
          <p:cNvPr id="19458" name="Picture 2" descr="http://asiranet.com/phone_index/page/366.jpg"/>
          <p:cNvPicPr>
            <a:picLocks noChangeAspect="1" noChangeArrowheads="1"/>
          </p:cNvPicPr>
          <p:nvPr/>
        </p:nvPicPr>
        <p:blipFill>
          <a:blip r:embed="rId2" cstate="print"/>
          <a:srcRect/>
          <a:stretch>
            <a:fillRect/>
          </a:stretch>
        </p:blipFill>
        <p:spPr bwMode="auto">
          <a:xfrm>
            <a:off x="1403648" y="3933056"/>
            <a:ext cx="3047999" cy="2286000"/>
          </a:xfrm>
          <a:prstGeom prst="rect">
            <a:avLst/>
          </a:prstGeom>
          <a:noFill/>
        </p:spPr>
      </p:pic>
      <p:pic>
        <p:nvPicPr>
          <p:cNvPr id="19460" name="Picture 4" descr="http://www.mekshat.com/pix/upload05/images218/mk208054_6.jpg"/>
          <p:cNvPicPr>
            <a:picLocks noChangeAspect="1" noChangeArrowheads="1"/>
          </p:cNvPicPr>
          <p:nvPr/>
        </p:nvPicPr>
        <p:blipFill>
          <a:blip r:embed="rId3" cstate="print"/>
          <a:srcRect/>
          <a:stretch>
            <a:fillRect/>
          </a:stretch>
        </p:blipFill>
        <p:spPr bwMode="auto">
          <a:xfrm>
            <a:off x="4716016" y="3933056"/>
            <a:ext cx="2971800" cy="223169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468313" y="3919310"/>
            <a:ext cx="8280400" cy="2246769"/>
          </a:xfrm>
          <a:prstGeom prst="rect">
            <a:avLst/>
          </a:prstGeom>
          <a:solidFill>
            <a:srgbClr val="E1BDC3"/>
          </a:solidFill>
          <a:ln w="9525">
            <a:noFill/>
            <a:miter lim="800000"/>
            <a:headEnd/>
            <a:tailEnd/>
          </a:ln>
          <a:effectLst/>
        </p:spPr>
        <p:txBody>
          <a:bodyPr anchor="ctr">
            <a:spAutoFit/>
          </a:bodyPr>
          <a:lstStyle/>
          <a:p>
            <a:pPr algn="thaiDist"/>
            <a:r>
              <a:rPr lang="th-TH" sz="2800" b="1" dirty="0"/>
              <a:t>ดร.แกรี่ มิล</a:t>
            </a:r>
            <a:r>
              <a:rPr lang="th-TH" sz="2800" b="1" dirty="0" smtClean="0"/>
              <a:t>เลอร์ ชาวแคนาดา</a:t>
            </a:r>
            <a:r>
              <a:rPr lang="en-US" sz="2800" b="1" dirty="0" smtClean="0"/>
              <a:t> </a:t>
            </a:r>
            <a:r>
              <a:rPr lang="th-TH" sz="2800" b="1" dirty="0" smtClean="0"/>
              <a:t>เป็น</a:t>
            </a:r>
            <a:r>
              <a:rPr lang="th-TH" sz="2800" b="1" dirty="0"/>
              <a:t>มิชชันนารีคริสต์ที่เปลี่ยนมารับอิสลามในปี </a:t>
            </a:r>
            <a:r>
              <a:rPr lang="th-TH" sz="2800" b="1" dirty="0" smtClean="0"/>
              <a:t>1978และมีชื่อไหม่ว่า</a:t>
            </a:r>
            <a:r>
              <a:rPr lang="ar-SA" sz="2800" b="1" dirty="0" smtClean="0"/>
              <a:t> </a:t>
            </a:r>
            <a:r>
              <a:rPr lang="ar-SA" sz="2800" b="1" dirty="0" smtClean="0">
                <a:cs typeface="Traditional Arabic" pitchFamily="2" charset="-78"/>
              </a:rPr>
              <a:t>عبد الأحد عمر</a:t>
            </a:r>
            <a:r>
              <a:rPr lang="ar-SA" sz="2800" dirty="0" smtClean="0"/>
              <a:t> </a:t>
            </a:r>
            <a:r>
              <a:rPr lang="th-TH" sz="2800" b="1" dirty="0" smtClean="0"/>
              <a:t>ปัจจุบัน</a:t>
            </a:r>
            <a:r>
              <a:rPr lang="th-TH" sz="2800" b="1" dirty="0"/>
              <a:t>เขาเป็นนักการศาสนาและนักเผยแพร่อิสลามชื่อเสียงโด่งดังมาก เนื่องจากดร.มิลเลอร์เป็นนักคณิตศาสตร์ ตรรกะและเหตุผลจึงสำคัญมากสำหรับเขา และเขาได้นำความรู้เหล่านี้มาประยุกต์เมื่อหยิบเอาอายะฮ์ต่างๆ ในอัล-กุรอานขึ้นมาอธิบาย แบบง่ายๆ แต่น่าทึ่ง มีเหตุผลรองรับสอดคล้องกันไปหมด </a:t>
            </a:r>
          </a:p>
        </p:txBody>
      </p:sp>
      <p:sp>
        <p:nvSpPr>
          <p:cNvPr id="4" name="Rectangle 3"/>
          <p:cNvSpPr/>
          <p:nvPr/>
        </p:nvSpPr>
        <p:spPr>
          <a:xfrm>
            <a:off x="2667000" y="2971800"/>
            <a:ext cx="2930610" cy="523220"/>
          </a:xfrm>
          <a:prstGeom prst="rect">
            <a:avLst/>
          </a:prstGeom>
        </p:spPr>
        <p:txBody>
          <a:bodyPr wrap="none">
            <a:spAutoFit/>
          </a:bodyPr>
          <a:lstStyle/>
          <a:p>
            <a:r>
              <a:rPr lang="ar-SA" sz="2000" dirty="0" smtClean="0">
                <a:solidFill>
                  <a:schemeClr val="bg1"/>
                </a:solidFill>
                <a:cs typeface="Traditional Arabic" pitchFamily="2" charset="-78"/>
              </a:rPr>
              <a:t>الدكتور غاري ميلر </a:t>
            </a:r>
            <a:r>
              <a:rPr lang="en-US" sz="2000" dirty="0" smtClean="0">
                <a:solidFill>
                  <a:schemeClr val="bg1"/>
                </a:solidFill>
                <a:cs typeface="Traditional Arabic" pitchFamily="2" charset="-78"/>
              </a:rPr>
              <a:t>   (</a:t>
            </a:r>
            <a:r>
              <a:rPr lang="en-US" sz="2800" i="1" dirty="0" smtClean="0">
                <a:solidFill>
                  <a:schemeClr val="bg1"/>
                </a:solidFill>
              </a:rPr>
              <a:t>Gary Miller)</a:t>
            </a:r>
            <a:endParaRPr lang="en-US" sz="2800" dirty="0">
              <a:solidFill>
                <a:schemeClr val="bg1"/>
              </a:solidFill>
            </a:endParaRPr>
          </a:p>
        </p:txBody>
      </p:sp>
      <p:pic>
        <p:nvPicPr>
          <p:cNvPr id="62466" name="Picture 2" descr="http://www.55a.net/firas/photo/36909yusuf_skyline.jpg"/>
          <p:cNvPicPr>
            <a:picLocks noChangeAspect="1" noChangeArrowheads="1"/>
          </p:cNvPicPr>
          <p:nvPr/>
        </p:nvPicPr>
        <p:blipFill>
          <a:blip r:embed="rId2" cstate="print"/>
          <a:srcRect/>
          <a:stretch>
            <a:fillRect/>
          </a:stretch>
        </p:blipFill>
        <p:spPr bwMode="auto">
          <a:xfrm>
            <a:off x="2133600" y="457200"/>
            <a:ext cx="3505200" cy="25343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908720"/>
            <a:ext cx="5814392" cy="954107"/>
          </a:xfrm>
          <a:prstGeom prst="rect">
            <a:avLst/>
          </a:prstGeom>
        </p:spPr>
        <p:txBody>
          <a:bodyPr wrap="square">
            <a:spAutoFit/>
          </a:bodyPr>
          <a:lstStyle/>
          <a:p>
            <a:pPr algn="r" rtl="1"/>
            <a:r>
              <a:rPr lang="ar-SA" b="1" dirty="0" smtClean="0">
                <a:solidFill>
                  <a:schemeClr val="bg1"/>
                </a:solidFill>
                <a:cs typeface="Traditional Arabic" pitchFamily="2" charset="-78"/>
              </a:rPr>
              <a:t>قال الله تعالى: قُلْ هَذِهِ سَبِيلِي أَدْعُو إِلَى اللهِ عَلَى بَصِيرَةٍ أَنَا وَمَنِ اتَّبَعَنِي {يوسف:108}</a:t>
            </a:r>
            <a:endParaRPr lang="en-US" dirty="0">
              <a:solidFill>
                <a:schemeClr val="bg1"/>
              </a:solidFill>
              <a:cs typeface="Traditional Arabic" pitchFamily="2" charset="-78"/>
            </a:endParaRPr>
          </a:p>
        </p:txBody>
      </p:sp>
      <p:sp>
        <p:nvSpPr>
          <p:cNvPr id="3" name="Rectangle 2"/>
          <p:cNvSpPr/>
          <p:nvPr/>
        </p:nvSpPr>
        <p:spPr>
          <a:xfrm>
            <a:off x="1547664" y="2060848"/>
            <a:ext cx="6394699" cy="2246769"/>
          </a:xfrm>
          <a:prstGeom prst="rect">
            <a:avLst/>
          </a:prstGeom>
        </p:spPr>
        <p:txBody>
          <a:bodyPr wrap="none">
            <a:spAutoFit/>
          </a:bodyPr>
          <a:lstStyle/>
          <a:p>
            <a:r>
              <a:rPr lang="th-TH" b="1" dirty="0" smtClean="0">
                <a:solidFill>
                  <a:schemeClr val="bg1"/>
                </a:solidFill>
              </a:rPr>
              <a:t>“โอ้มุฮำหมัดจงกล่าวเถิดว่าการประกาศเชิญชวนที่ฉันดำเนินการนี้</a:t>
            </a:r>
          </a:p>
          <a:p>
            <a:r>
              <a:rPr lang="th-TH" b="1" dirty="0" smtClean="0">
                <a:solidFill>
                  <a:schemeClr val="bg1"/>
                </a:solidFill>
              </a:rPr>
              <a:t>เป็นแนวทางของฉันที่จะประกาศเชิญชวนสู่อัลเลาะห์แต่เพียงพระ</a:t>
            </a:r>
          </a:p>
          <a:p>
            <a:r>
              <a:rPr lang="th-TH" b="1" dirty="0" smtClean="0">
                <a:solidFill>
                  <a:schemeClr val="bg1"/>
                </a:solidFill>
              </a:rPr>
              <a:t>องค์เดียวอย่างรู้แจ้งเห็นจริง ทั้งตัวฉันเองและผู้ที่ดำเนินตามฉัน”</a:t>
            </a:r>
          </a:p>
          <a:p>
            <a:endParaRPr lang="th-TH" b="1" dirty="0" smtClean="0">
              <a:solidFill>
                <a:schemeClr val="bg1"/>
              </a:solidFill>
            </a:endParaRPr>
          </a:p>
          <a:p>
            <a:pPr>
              <a:buFont typeface="Arial" pitchFamily="34" charset="0"/>
              <a:buChar char="•"/>
            </a:pPr>
            <a:r>
              <a:rPr lang="th-TH" b="1" dirty="0" smtClean="0">
                <a:solidFill>
                  <a:schemeClr val="bg1"/>
                </a:solidFill>
              </a:rPr>
              <a:t>  ผู้ทำหน้าที่เผยแพร่ต้องรู้แจ้งเห็นจริง</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اسلم هؤلاء &quot;متجدد&quot; إسلام القس"/>
          <p:cNvPicPr>
            <a:picLocks noChangeAspect="1" noChangeArrowheads="1"/>
          </p:cNvPicPr>
          <p:nvPr/>
        </p:nvPicPr>
        <p:blipFill>
          <a:blip r:embed="rId2" cstate="print"/>
          <a:srcRect/>
          <a:stretch>
            <a:fillRect/>
          </a:stretch>
        </p:blipFill>
        <p:spPr bwMode="auto">
          <a:xfrm>
            <a:off x="1371600" y="685800"/>
            <a:ext cx="2819400" cy="3990584"/>
          </a:xfrm>
          <a:prstGeom prst="rect">
            <a:avLst/>
          </a:prstGeom>
          <a:noFill/>
        </p:spPr>
      </p:pic>
      <p:pic>
        <p:nvPicPr>
          <p:cNvPr id="111620" name="Picture 4" descr="اسلم هؤلاء &quot;متجدد&quot; إسلام القس"/>
          <p:cNvPicPr>
            <a:picLocks noChangeAspect="1" noChangeArrowheads="1"/>
          </p:cNvPicPr>
          <p:nvPr/>
        </p:nvPicPr>
        <p:blipFill>
          <a:blip r:embed="rId3" cstate="print"/>
          <a:srcRect/>
          <a:stretch>
            <a:fillRect/>
          </a:stretch>
        </p:blipFill>
        <p:spPr bwMode="auto">
          <a:xfrm>
            <a:off x="5181600" y="685800"/>
            <a:ext cx="2729967" cy="3892489"/>
          </a:xfrm>
          <a:prstGeom prst="rect">
            <a:avLst/>
          </a:prstGeom>
          <a:noFill/>
        </p:spPr>
      </p:pic>
      <p:sp>
        <p:nvSpPr>
          <p:cNvPr id="7" name="Rectangle 6"/>
          <p:cNvSpPr/>
          <p:nvPr/>
        </p:nvSpPr>
        <p:spPr>
          <a:xfrm>
            <a:off x="4953000" y="4724400"/>
            <a:ext cx="3352800" cy="1015663"/>
          </a:xfrm>
          <a:prstGeom prst="rect">
            <a:avLst/>
          </a:prstGeom>
        </p:spPr>
        <p:txBody>
          <a:bodyPr wrap="square">
            <a:spAutoFit/>
          </a:bodyPr>
          <a:lstStyle/>
          <a:p>
            <a:pPr algn="ctr"/>
            <a:r>
              <a:rPr lang="th-TH" sz="2000" b="1" dirty="0" smtClean="0">
                <a:solidFill>
                  <a:schemeClr val="bg1"/>
                </a:solidFill>
                <a:cs typeface="+mj-cs"/>
              </a:rPr>
              <a:t>ภาพหน้าปกหนังสือของ </a:t>
            </a:r>
            <a:r>
              <a:rPr lang="th-TH" sz="2000" b="1" dirty="0" smtClean="0">
                <a:solidFill>
                  <a:schemeClr val="bg1"/>
                </a:solidFill>
              </a:rPr>
              <a:t>ดร.แกรี่ มิลเลอร์  </a:t>
            </a:r>
          </a:p>
          <a:p>
            <a:pPr algn="ctr"/>
            <a:r>
              <a:rPr lang="th-TH" sz="2000" b="1" dirty="0" smtClean="0">
                <a:solidFill>
                  <a:schemeClr val="bg1"/>
                </a:solidFill>
              </a:rPr>
              <a:t>ชื่อ      </a:t>
            </a:r>
            <a:r>
              <a:rPr lang="ar-SA" sz="2000" b="1" dirty="0" smtClean="0">
                <a:solidFill>
                  <a:schemeClr val="bg1"/>
                </a:solidFill>
                <a:cs typeface="Traditional Arabic" pitchFamily="2" charset="-78"/>
              </a:rPr>
              <a:t> القرآن المذهل</a:t>
            </a:r>
            <a:r>
              <a:rPr lang="th-TH" sz="2000" b="1" dirty="0" smtClean="0">
                <a:solidFill>
                  <a:schemeClr val="bg1"/>
                </a:solidFill>
                <a:cs typeface="Traditional Arabic" pitchFamily="2" charset="-78"/>
              </a:rPr>
              <a:t>  </a:t>
            </a:r>
            <a:endParaRPr lang="th-TH" sz="2000" b="1" dirty="0" smtClean="0">
              <a:solidFill>
                <a:schemeClr val="bg1"/>
              </a:solidFill>
            </a:endParaRPr>
          </a:p>
          <a:p>
            <a:pPr algn="ctr"/>
            <a:r>
              <a:rPr lang="th-TH" sz="2000" b="1" dirty="0" smtClean="0">
                <a:solidFill>
                  <a:schemeClr val="bg1"/>
                </a:solidFill>
              </a:rPr>
              <a:t>”อัลกุรอาน ที่สร้างความตื่นตลึง”</a:t>
            </a:r>
            <a:endParaRPr lang="ar-SA" sz="2000" b="1" dirty="0" smtClean="0">
              <a:solidFill>
                <a:schemeClr val="bg1"/>
              </a:solidFill>
              <a:cs typeface="+mj-cs"/>
            </a:endParaRPr>
          </a:p>
        </p:txBody>
      </p:sp>
      <p:sp>
        <p:nvSpPr>
          <p:cNvPr id="6" name="Rectangle 5"/>
          <p:cNvSpPr/>
          <p:nvPr/>
        </p:nvSpPr>
        <p:spPr>
          <a:xfrm>
            <a:off x="1066800" y="4953000"/>
            <a:ext cx="3443571" cy="830997"/>
          </a:xfrm>
          <a:prstGeom prst="rect">
            <a:avLst/>
          </a:prstGeom>
        </p:spPr>
        <p:txBody>
          <a:bodyPr wrap="none">
            <a:spAutoFit/>
          </a:bodyPr>
          <a:lstStyle/>
          <a:p>
            <a:pPr algn="ctr"/>
            <a:r>
              <a:rPr lang="th-TH" sz="2400" b="1" dirty="0" smtClean="0">
                <a:solidFill>
                  <a:schemeClr val="bg1"/>
                </a:solidFill>
              </a:rPr>
              <a:t>ภาพการโต้วาทีระหว่าง ดร.แกรี่ มิลเลอร์</a:t>
            </a:r>
          </a:p>
          <a:p>
            <a:pPr algn="ctr"/>
            <a:r>
              <a:rPr lang="th-TH" sz="2400" b="1" dirty="0" smtClean="0">
                <a:solidFill>
                  <a:schemeClr val="bg1"/>
                </a:solidFill>
              </a:rPr>
              <a:t>กับเชคอะห์มัด  ดีดาต  </a:t>
            </a:r>
            <a:r>
              <a:rPr lang="ar-SA" sz="2400" b="1" dirty="0" smtClean="0">
                <a:solidFill>
                  <a:schemeClr val="bg1"/>
                </a:solidFill>
                <a:cs typeface="Traditional Arabic" pitchFamily="2" charset="-78"/>
              </a:rPr>
              <a:t> رحمه الله</a:t>
            </a:r>
            <a:r>
              <a:rPr lang="th-TH" sz="2400" b="1" dirty="0" smtClean="0">
                <a:solidFill>
                  <a:schemeClr val="bg1"/>
                </a:solidFill>
                <a:cs typeface="Traditional Arabic" pitchFamily="2" charset="-78"/>
              </a:rPr>
              <a:t>  </a:t>
            </a:r>
            <a:endParaRPr lang="en-US" sz="24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912805643"/>
          <p:cNvPicPr>
            <a:picLocks noChangeAspect="1" noChangeArrowheads="1"/>
          </p:cNvPicPr>
          <p:nvPr/>
        </p:nvPicPr>
        <p:blipFill>
          <a:blip r:embed="rId2" cstate="print"/>
          <a:srcRect/>
          <a:stretch>
            <a:fillRect/>
          </a:stretch>
        </p:blipFill>
        <p:spPr bwMode="auto">
          <a:xfrm>
            <a:off x="0" y="0"/>
            <a:ext cx="8953500" cy="6858000"/>
          </a:xfrm>
          <a:prstGeom prst="rect">
            <a:avLst/>
          </a:prstGeom>
          <a:noFill/>
        </p:spPr>
      </p:pic>
      <p:sp>
        <p:nvSpPr>
          <p:cNvPr id="132099" name="Rectangle 3"/>
          <p:cNvSpPr>
            <a:spLocks noChangeArrowheads="1"/>
          </p:cNvSpPr>
          <p:nvPr/>
        </p:nvSpPr>
        <p:spPr bwMode="auto">
          <a:xfrm>
            <a:off x="539750" y="4365625"/>
            <a:ext cx="8135938" cy="2041525"/>
          </a:xfrm>
          <a:prstGeom prst="rect">
            <a:avLst/>
          </a:prstGeom>
          <a:noFill/>
          <a:ln w="9525">
            <a:noFill/>
            <a:miter lim="800000"/>
            <a:headEnd/>
            <a:tailEnd/>
          </a:ln>
          <a:effectLst/>
        </p:spPr>
        <p:txBody>
          <a:bodyPr>
            <a:spAutoFit/>
          </a:bodyPr>
          <a:lstStyle/>
          <a:p>
            <a:r>
              <a:rPr lang="th-TH" sz="3200" b="1"/>
              <a:t>วันหนึ่งเขาต้องการอ่านอัลกุรอานเพื่อจับผิดอัลกุรอาน เพื่อนำไปเสริมการเผยแผ่ศาสนาคริสต์ แก่ชาวมุสลิม .., </a:t>
            </a:r>
          </a:p>
          <a:p>
            <a:r>
              <a:rPr lang="th-TH" sz="3200" b="1"/>
              <a:t>เขาหวังว่าอัลกุรอานซึ่งเป็นคัมภีร์เก่าแก่ที่ถูกเขียนขึ้นเมื่อกว่า1400ปีมาแล้ว จะพูดถึงทะเลทรายและอะไรทำนองนั้น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photoj"/>
          <p:cNvPicPr>
            <a:picLocks noChangeAspect="1" noChangeArrowheads="1"/>
          </p:cNvPicPr>
          <p:nvPr/>
        </p:nvPicPr>
        <p:blipFill>
          <a:blip r:embed="rId2" cstate="print"/>
          <a:srcRect/>
          <a:stretch>
            <a:fillRect/>
          </a:stretch>
        </p:blipFill>
        <p:spPr bwMode="auto">
          <a:xfrm>
            <a:off x="0" y="25400"/>
            <a:ext cx="9144000" cy="6832600"/>
          </a:xfrm>
          <a:prstGeom prst="rect">
            <a:avLst/>
          </a:prstGeom>
          <a:noFill/>
        </p:spPr>
      </p:pic>
      <p:sp>
        <p:nvSpPr>
          <p:cNvPr id="133123" name="Rectangle 3"/>
          <p:cNvSpPr>
            <a:spLocks noChangeArrowheads="1"/>
          </p:cNvSpPr>
          <p:nvPr/>
        </p:nvSpPr>
        <p:spPr bwMode="auto">
          <a:xfrm>
            <a:off x="2286000" y="3048000"/>
            <a:ext cx="5973762" cy="954107"/>
          </a:xfrm>
          <a:prstGeom prst="rect">
            <a:avLst/>
          </a:prstGeom>
          <a:noFill/>
          <a:ln w="9525">
            <a:noFill/>
            <a:miter lim="800000"/>
            <a:headEnd/>
            <a:tailEnd/>
          </a:ln>
          <a:effectLst/>
        </p:spPr>
        <p:txBody>
          <a:bodyPr wrap="square">
            <a:spAutoFit/>
          </a:bodyPr>
          <a:lstStyle/>
          <a:p>
            <a:r>
              <a:rPr lang="th-TH" sz="2800" b="1" dirty="0">
                <a:solidFill>
                  <a:schemeClr val="bg1"/>
                </a:solidFill>
              </a:rPr>
              <a:t>แต่เขาต้องตกตะลึงกับสิ่งที่เขาค้นพบในอัลกุรอาน ที่กล่าวถึงเรื่องราวต่างๆที่ไม่</a:t>
            </a:r>
            <a:r>
              <a:rPr lang="th-TH" sz="2800" b="1" dirty="0" smtClean="0">
                <a:solidFill>
                  <a:schemeClr val="bg1"/>
                </a:solidFill>
              </a:rPr>
              <a:t>มีอยู่</a:t>
            </a:r>
            <a:r>
              <a:rPr lang="th-TH" sz="2800" b="1" dirty="0">
                <a:solidFill>
                  <a:schemeClr val="bg1"/>
                </a:solidFill>
              </a:rPr>
              <a:t>ในคัมภีร์เล่มใดในโลกนี้..</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68313" y="4724400"/>
            <a:ext cx="8013700" cy="1554163"/>
          </a:xfrm>
          <a:prstGeom prst="rect">
            <a:avLst/>
          </a:prstGeom>
          <a:solidFill>
            <a:srgbClr val="0000FF"/>
          </a:solidFill>
          <a:ln w="9525">
            <a:noFill/>
            <a:miter lim="800000"/>
            <a:headEnd/>
            <a:tailEnd/>
          </a:ln>
          <a:effectLst/>
        </p:spPr>
        <p:txBody>
          <a:bodyPr>
            <a:spAutoFit/>
          </a:bodyPr>
          <a:lstStyle/>
          <a:p>
            <a:r>
              <a:rPr lang="th-TH" sz="3200" b="1">
                <a:solidFill>
                  <a:schemeClr val="bg1"/>
                </a:solidFill>
              </a:rPr>
              <a:t>เขาคาดว่าจะพบพฤติกรรมทางอารมณ์ ที่ท่านนบี (ซ.ล.)ได้รับ เช่นการเสียชีวิตของคอดีญะห์ ภรรยาของท่าน หรือการเสียชีวิตของลูกสาวและลูกชายชายของท่าน</a:t>
            </a:r>
          </a:p>
        </p:txBody>
      </p:sp>
      <p:pic>
        <p:nvPicPr>
          <p:cNvPr id="134147" name="Picture 3" descr="856228_l"/>
          <p:cNvPicPr>
            <a:picLocks noGrp="1" noChangeAspect="1" noChangeArrowheads="1"/>
          </p:cNvPicPr>
          <p:nvPr>
            <p:ph/>
          </p:nvPr>
        </p:nvPicPr>
        <p:blipFill>
          <a:blip r:embed="rId2" cstate="print"/>
          <a:srcRect l="2577" t="1805" r="1289" b="15312"/>
          <a:stretch>
            <a:fillRect/>
          </a:stretch>
        </p:blipFill>
        <p:spPr>
          <a:xfrm>
            <a:off x="971550" y="188913"/>
            <a:ext cx="6911975" cy="434657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
          <p:cNvPicPr>
            <a:picLocks noChangeAspect="1" noChangeArrowheads="1"/>
          </p:cNvPicPr>
          <p:nvPr/>
        </p:nvPicPr>
        <p:blipFill>
          <a:blip r:embed="rId2" cstate="print"/>
          <a:srcRect/>
          <a:stretch>
            <a:fillRect/>
          </a:stretch>
        </p:blipFill>
        <p:spPr bwMode="auto">
          <a:xfrm>
            <a:off x="250825" y="836613"/>
            <a:ext cx="4556125" cy="5184775"/>
          </a:xfrm>
          <a:prstGeom prst="rect">
            <a:avLst/>
          </a:prstGeom>
          <a:noFill/>
        </p:spPr>
      </p:pic>
      <p:sp>
        <p:nvSpPr>
          <p:cNvPr id="135171" name="Rectangle 3"/>
          <p:cNvSpPr>
            <a:spLocks noChangeArrowheads="1"/>
          </p:cNvSpPr>
          <p:nvPr/>
        </p:nvSpPr>
        <p:spPr bwMode="auto">
          <a:xfrm>
            <a:off x="5003800" y="908050"/>
            <a:ext cx="3633788" cy="5035550"/>
          </a:xfrm>
          <a:prstGeom prst="rect">
            <a:avLst/>
          </a:prstGeom>
          <a:solidFill>
            <a:srgbClr val="0000FF"/>
          </a:solidFill>
          <a:ln w="9525">
            <a:noFill/>
            <a:miter lim="800000"/>
            <a:headEnd/>
            <a:tailEnd/>
          </a:ln>
          <a:effectLst/>
        </p:spPr>
        <p:txBody>
          <a:bodyPr>
            <a:spAutoFit/>
          </a:bodyPr>
          <a:lstStyle/>
          <a:p>
            <a:pPr algn="thaiDist"/>
            <a:r>
              <a:rPr lang="th-TH" sz="3600" b="1" dirty="0">
                <a:solidFill>
                  <a:schemeClr val="bg1"/>
                </a:solidFill>
              </a:rPr>
              <a:t>แต่เขาต้องฉงนใจกับตนเองเพราะสิ่งที่เขาพบในอัล    กุรอานก็คือมีหนึ่งซู</a:t>
            </a:r>
            <a:r>
              <a:rPr lang="th-TH" sz="3600" b="1" dirty="0" smtClean="0">
                <a:solidFill>
                  <a:schemeClr val="bg1"/>
                </a:solidFill>
              </a:rPr>
              <a:t>เราะห์ที่</a:t>
            </a:r>
            <a:r>
              <a:rPr lang="th-TH" sz="3600" b="1" dirty="0">
                <a:solidFill>
                  <a:schemeClr val="bg1"/>
                </a:solidFill>
              </a:rPr>
              <a:t>สมบูรณ์ชื่อว่าซูเราะห์ มัรยัม ในซูเราะห์ดังกล่าวมีการให้เกียรติยกย่องมัรยัม ชนิดที่ไม่เคยมีอยู่ในคัมภีร์ของพวกนะซอรอ และแม้แต่ในอินญีลฉบับต่างๆ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539750" y="4941888"/>
            <a:ext cx="7875588" cy="1554162"/>
          </a:xfrm>
          <a:prstGeom prst="rect">
            <a:avLst/>
          </a:prstGeom>
          <a:solidFill>
            <a:srgbClr val="0000FF"/>
          </a:solidFill>
          <a:ln w="9525">
            <a:noFill/>
            <a:miter lim="800000"/>
            <a:headEnd/>
            <a:tailEnd/>
          </a:ln>
          <a:effectLst/>
        </p:spPr>
        <p:txBody>
          <a:bodyPr wrap="none">
            <a:spAutoFit/>
          </a:bodyPr>
          <a:lstStyle/>
          <a:p>
            <a:pPr algn="thaiDist"/>
            <a:r>
              <a:rPr lang="th-TH" sz="3200" b="1">
                <a:solidFill>
                  <a:schemeClr val="bg1"/>
                </a:solidFill>
              </a:rPr>
              <a:t>เขาไม่พบซูเราะห์ชื่อ อาอิชะห์ หรือซูเราะห์ฟาติมะห์ เขายังได้พบว่าชื่อ</a:t>
            </a:r>
          </a:p>
          <a:p>
            <a:pPr algn="thaiDist"/>
            <a:r>
              <a:rPr lang="th-TH" sz="3200" b="1">
                <a:solidFill>
                  <a:schemeClr val="bg1"/>
                </a:solidFill>
              </a:rPr>
              <a:t>ของอีซา (อ.ล.) ถูกกล่าวในอัลกุรอานถึง 25 ครั้งขณะที่ชื่อของมุฮำหมัด</a:t>
            </a:r>
          </a:p>
          <a:p>
            <a:pPr algn="thaiDist"/>
            <a:r>
              <a:rPr lang="th-TH" sz="3200" b="1">
                <a:solidFill>
                  <a:schemeClr val="bg1"/>
                </a:solidFill>
              </a:rPr>
              <a:t>ถูกกล่าวไว้เพียง 5 ครั้งเท่านั้น เขาจึงยิ่งฉงนใจมาก..</a:t>
            </a:r>
          </a:p>
        </p:txBody>
      </p:sp>
      <p:pic>
        <p:nvPicPr>
          <p:cNvPr id="136195" name="Picture 3" descr="01"/>
          <p:cNvPicPr>
            <a:picLocks noGrp="1" noChangeAspect="1" noChangeArrowheads="1"/>
          </p:cNvPicPr>
          <p:nvPr>
            <p:ph/>
          </p:nvPr>
        </p:nvPicPr>
        <p:blipFill>
          <a:blip r:embed="rId2" cstate="print"/>
          <a:srcRect/>
          <a:stretch>
            <a:fillRect/>
          </a:stretch>
        </p:blipFill>
        <p:spPr>
          <a:xfrm>
            <a:off x="1116013" y="260350"/>
            <a:ext cx="7113587" cy="4160838"/>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468313" y="4437063"/>
            <a:ext cx="8208962" cy="2246769"/>
          </a:xfrm>
          <a:prstGeom prst="rect">
            <a:avLst/>
          </a:prstGeom>
          <a:solidFill>
            <a:srgbClr val="0000FF"/>
          </a:solidFill>
          <a:ln w="9525">
            <a:noFill/>
            <a:miter lim="800000"/>
            <a:headEnd/>
            <a:tailEnd/>
          </a:ln>
          <a:effectLst/>
        </p:spPr>
        <p:txBody>
          <a:bodyPr>
            <a:spAutoFit/>
          </a:bodyPr>
          <a:lstStyle/>
          <a:p>
            <a:pPr algn="thaiDist"/>
            <a:r>
              <a:rPr lang="th-TH" sz="2800" b="1" dirty="0">
                <a:solidFill>
                  <a:schemeClr val="bg1"/>
                </a:solidFill>
              </a:rPr>
              <a:t>เขาจึงเริ่มอ่านอัลกุรอานด้วยความพิถีพิถันมากยิ่งขึ้นเพื่อจับผิดให้ได้ แต่เขาก็ต้อง</a:t>
            </a:r>
          </a:p>
          <a:p>
            <a:pPr algn="thaiDist"/>
            <a:r>
              <a:rPr lang="th-TH" sz="2800" b="1" dirty="0">
                <a:solidFill>
                  <a:schemeClr val="bg1"/>
                </a:solidFill>
              </a:rPr>
              <a:t>ตกตลึงกับอายะห์อันยิ่งใหญ่และมหัศจรรย์ยิ่งคืออายะห์ที่ 82 ของซูเราะห์ อันนิซาอ์</a:t>
            </a:r>
          </a:p>
          <a:p>
            <a:pPr algn="thaiDist"/>
            <a:r>
              <a:rPr lang="ar-SA" sz="2800" b="1" dirty="0">
                <a:solidFill>
                  <a:schemeClr val="bg1"/>
                </a:solidFill>
                <a:cs typeface="Traditional Arabic" pitchFamily="2" charset="-78"/>
              </a:rPr>
              <a:t>( "أفلا يتدبرون القرآن ولو كان من عند غير الله لوجدوا فيه اختلافا كثيرا ) ”</a:t>
            </a:r>
          </a:p>
          <a:p>
            <a:pPr algn="thaiDist"/>
            <a:r>
              <a:rPr lang="th-TH" sz="2800" b="1" dirty="0">
                <a:solidFill>
                  <a:schemeClr val="bg1"/>
                </a:solidFill>
              </a:rPr>
              <a:t>“พวกเขาจะไม่พินิจพิจารณาอัลกุรอานหรือ และถ้าหากอัลกุรอานมาจากผู้ที่ไม่ใช่   อัลเลาะห์  แน่นอนว่าพวกเขาจะต้องพบความขัดแย้งกันอย่างมากมาย”</a:t>
            </a:r>
          </a:p>
        </p:txBody>
      </p:sp>
      <p:pic>
        <p:nvPicPr>
          <p:cNvPr id="137219" name="Picture 3" descr="quran"/>
          <p:cNvPicPr>
            <a:picLocks noGrp="1" noChangeAspect="1" noChangeArrowheads="1"/>
          </p:cNvPicPr>
          <p:nvPr>
            <p:ph/>
          </p:nvPr>
        </p:nvPicPr>
        <p:blipFill>
          <a:blip r:embed="rId2" cstate="print"/>
          <a:srcRect/>
          <a:stretch>
            <a:fillRect/>
          </a:stretch>
        </p:blipFill>
        <p:spPr>
          <a:xfrm>
            <a:off x="1619250" y="333375"/>
            <a:ext cx="5576888" cy="3711575"/>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quran"/>
          <p:cNvPicPr>
            <a:picLocks noChangeAspect="1" noChangeArrowheads="1"/>
          </p:cNvPicPr>
          <p:nvPr/>
        </p:nvPicPr>
        <p:blipFill>
          <a:blip r:embed="rId2" cstate="print"/>
          <a:srcRect/>
          <a:stretch>
            <a:fillRect/>
          </a:stretch>
        </p:blipFill>
        <p:spPr bwMode="auto">
          <a:xfrm>
            <a:off x="250825" y="1052513"/>
            <a:ext cx="4338638" cy="4197350"/>
          </a:xfrm>
          <a:prstGeom prst="rect">
            <a:avLst/>
          </a:prstGeom>
          <a:noFill/>
        </p:spPr>
      </p:pic>
      <p:sp>
        <p:nvSpPr>
          <p:cNvPr id="138243" name="Rectangle 3"/>
          <p:cNvSpPr>
            <a:spLocks noChangeArrowheads="1"/>
          </p:cNvSpPr>
          <p:nvPr/>
        </p:nvSpPr>
        <p:spPr bwMode="auto">
          <a:xfrm>
            <a:off x="5148263" y="692150"/>
            <a:ext cx="3529012" cy="5453063"/>
          </a:xfrm>
          <a:prstGeom prst="rect">
            <a:avLst/>
          </a:prstGeom>
          <a:solidFill>
            <a:srgbClr val="0000FF"/>
          </a:solidFill>
          <a:ln w="9525">
            <a:noFill/>
            <a:miter lim="800000"/>
            <a:headEnd/>
            <a:tailEnd/>
          </a:ln>
          <a:effectLst/>
        </p:spPr>
        <p:txBody>
          <a:bodyPr>
            <a:spAutoFit/>
          </a:bodyPr>
          <a:lstStyle/>
          <a:p>
            <a:pPr algn="thaiDist"/>
            <a:r>
              <a:rPr lang="th-TH" sz="3200" b="1">
                <a:solidFill>
                  <a:schemeClr val="bg1"/>
                </a:solidFill>
              </a:rPr>
              <a:t>ดร. มิลเลอร์ กล่าวถึงอายะห์นี้ว่า เป็นรากฐานสำคัญของวิชาการ ที่เรียกในปัจจุบันนี้ว่า</a:t>
            </a:r>
          </a:p>
          <a:p>
            <a:pPr algn="thaiDist"/>
            <a:r>
              <a:rPr lang="th-TH" sz="3200" b="1">
                <a:solidFill>
                  <a:schemeClr val="bg1"/>
                </a:solidFill>
              </a:rPr>
              <a:t>รากฐานของการหาข้อผิดพลาด หรือตรวจสอบข้อผิดพลาดในทฤษฎีต่างๆ จนสามารถยืนยันได้ว่าถูกต้อง และเป็นเรื่องประหลาดที่อัลกุรอานได้เชิญชวนมุสลิมและไม่ใช่มุสลิมให้มาจับผิดอัลกุรอาน และพวกเขาก็ยังไม่เคยพบ...</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539750" y="4581525"/>
            <a:ext cx="8112125" cy="2041525"/>
          </a:xfrm>
          <a:prstGeom prst="rect">
            <a:avLst/>
          </a:prstGeom>
          <a:solidFill>
            <a:srgbClr val="0000FF"/>
          </a:solidFill>
          <a:ln w="9525">
            <a:noFill/>
            <a:miter lim="800000"/>
            <a:headEnd/>
            <a:tailEnd/>
          </a:ln>
          <a:effectLst/>
        </p:spPr>
        <p:txBody>
          <a:bodyPr wrap="none">
            <a:spAutoFit/>
          </a:bodyPr>
          <a:lstStyle/>
          <a:p>
            <a:pPr algn="thaiDist"/>
            <a:r>
              <a:rPr lang="th-TH" sz="3200" b="1">
                <a:solidFill>
                  <a:schemeClr val="bg1"/>
                </a:solidFill>
              </a:rPr>
              <a:t>และเขาได้กล่าวถึงอายะห์นี้อีกว่า “ ยังไม่เคยมีผู้เรียบเรียงหนังสือเล่มใด</a:t>
            </a:r>
          </a:p>
          <a:p>
            <a:pPr algn="thaiDist"/>
            <a:r>
              <a:rPr lang="th-TH" sz="3200" b="1">
                <a:solidFill>
                  <a:schemeClr val="bg1"/>
                </a:solidFill>
              </a:rPr>
              <a:t>ในโลกนี้ที่จะกล้าออกมาท้าทายโดยกล่าวว่าหนังสือเล่มนี้ไม่มีข้อผิดพลาด</a:t>
            </a:r>
          </a:p>
          <a:p>
            <a:pPr algn="thaiDist"/>
            <a:r>
              <a:rPr lang="th-TH" sz="3200" b="1">
                <a:solidFill>
                  <a:schemeClr val="bg1"/>
                </a:solidFill>
              </a:rPr>
              <a:t>แต่อัลกุรอานท้าทายให้พิสูจน์ และก็ยังไม่เคยมีผู้ใดพบข้อผิดพลาด และจะ</a:t>
            </a:r>
          </a:p>
          <a:p>
            <a:pPr algn="thaiDist"/>
            <a:r>
              <a:rPr lang="th-TH" sz="3200" b="1">
                <a:solidFill>
                  <a:schemeClr val="bg1"/>
                </a:solidFill>
              </a:rPr>
              <a:t>ไม่มีโอกาสพบเป็นอันขาด”</a:t>
            </a:r>
          </a:p>
        </p:txBody>
      </p:sp>
      <p:pic>
        <p:nvPicPr>
          <p:cNvPr id="139267" name="Picture 3" descr="untitled"/>
          <p:cNvPicPr>
            <a:picLocks noGrp="1" noChangeAspect="1" noChangeArrowheads="1"/>
          </p:cNvPicPr>
          <p:nvPr>
            <p:ph/>
          </p:nvPr>
        </p:nvPicPr>
        <p:blipFill>
          <a:blip r:embed="rId2" cstate="print"/>
          <a:srcRect/>
          <a:stretch>
            <a:fillRect/>
          </a:stretch>
        </p:blipFill>
        <p:spPr>
          <a:xfrm>
            <a:off x="1619250" y="404813"/>
            <a:ext cx="5618163" cy="3744912"/>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228600" y="4419600"/>
            <a:ext cx="8569325" cy="2123658"/>
          </a:xfrm>
          <a:prstGeom prst="rect">
            <a:avLst/>
          </a:prstGeom>
          <a:solidFill>
            <a:srgbClr val="0000FF"/>
          </a:solidFill>
          <a:ln w="9525">
            <a:noFill/>
            <a:miter lim="800000"/>
            <a:headEnd/>
            <a:tailEnd/>
          </a:ln>
          <a:effectLst/>
        </p:spPr>
        <p:txBody>
          <a:bodyPr>
            <a:spAutoFit/>
          </a:bodyPr>
          <a:lstStyle/>
          <a:p>
            <a:r>
              <a:rPr lang="th-TH" sz="2800" b="1" dirty="0">
                <a:solidFill>
                  <a:schemeClr val="bg1"/>
                </a:solidFill>
              </a:rPr>
              <a:t>อีกอายะห์หนึ่งที่ดร.มิลเลอร์ให้ความสนใจมากคืออายะห์ที่ 30 ของ ซูเราะห์ อัลอันบิยาอ์</a:t>
            </a:r>
          </a:p>
          <a:p>
            <a:pPr algn="ctr" rtl="1"/>
            <a:r>
              <a:rPr lang="ar-SA" sz="2000" b="1" dirty="0">
                <a:solidFill>
                  <a:schemeClr val="bg1"/>
                </a:solidFill>
                <a:cs typeface="Traditional Arabic" pitchFamily="2" charset="-78"/>
              </a:rPr>
              <a:t>{ أولم ير الذين كفروا أن السماوات والأرض كانتا رتقا ففتقناهما وجعلنا من الماء كل شي حي أفلا يؤمنون }</a:t>
            </a:r>
            <a:endParaRPr lang="th-TH" sz="2000" b="1" dirty="0">
              <a:solidFill>
                <a:schemeClr val="bg1"/>
              </a:solidFill>
              <a:cs typeface="Traditional Arabic" pitchFamily="2" charset="-78"/>
            </a:endParaRPr>
          </a:p>
          <a:p>
            <a:pPr algn="thaiDist"/>
            <a:r>
              <a:rPr lang="th-TH" sz="2800" b="1" dirty="0">
                <a:solidFill>
                  <a:schemeClr val="bg1"/>
                </a:solidFill>
              </a:rPr>
              <a:t>“ บรรดาผู้ปฏิเสธไม่เห็นหรือว่าฟ้าและแผ่นดินนั้น     เคยเป็นกลุ่มก้อนเดียวกันมาก่อน </a:t>
            </a:r>
          </a:p>
          <a:p>
            <a:pPr algn="thaiDist"/>
            <a:r>
              <a:rPr lang="th-TH" sz="2800" b="1" dirty="0">
                <a:solidFill>
                  <a:schemeClr val="bg1"/>
                </a:solidFill>
              </a:rPr>
              <a:t>และเราได้แยกมันทั้งสองออกจากกัน และเราได้ให้ทุกสิ่งที่มีชีวิตนั้น มาจากน้ำ พวกเขาจะไม่ศรัทธาหรือ”</a:t>
            </a:r>
          </a:p>
        </p:txBody>
      </p:sp>
      <p:pic>
        <p:nvPicPr>
          <p:cNvPr id="142339" name="Picture 3" descr="quran12"/>
          <p:cNvPicPr>
            <a:picLocks noGrp="1" noChangeAspect="1" noChangeArrowheads="1"/>
          </p:cNvPicPr>
          <p:nvPr>
            <p:ph/>
          </p:nvPr>
        </p:nvPicPr>
        <p:blipFill>
          <a:blip r:embed="rId2" cstate="print"/>
          <a:srcRect/>
          <a:stretch>
            <a:fillRect/>
          </a:stretch>
        </p:blipFill>
        <p:spPr>
          <a:xfrm>
            <a:off x="1835150" y="333375"/>
            <a:ext cx="5689600" cy="3781425"/>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692696"/>
            <a:ext cx="6336704" cy="954107"/>
          </a:xfrm>
          <a:prstGeom prst="rect">
            <a:avLst/>
          </a:prstGeom>
        </p:spPr>
        <p:txBody>
          <a:bodyPr wrap="square">
            <a:spAutoFit/>
          </a:bodyPr>
          <a:lstStyle/>
          <a:p>
            <a:pPr algn="r" rtl="1"/>
            <a:r>
              <a:rPr lang="ar-SA" b="1" dirty="0" smtClean="0">
                <a:solidFill>
                  <a:schemeClr val="bg1"/>
                </a:solidFill>
                <a:cs typeface="Traditional Arabic" pitchFamily="2" charset="-78"/>
              </a:rPr>
              <a:t>ومن أهم وسائل الدعوة: التحلي بأخلاق الإسلام الفاضلة، فلسان الحال أصدق من لسان المقال كما يقال</a:t>
            </a:r>
            <a:endParaRPr lang="en-US" dirty="0">
              <a:solidFill>
                <a:schemeClr val="bg1"/>
              </a:solidFill>
              <a:cs typeface="Traditional Arabic" pitchFamily="2" charset="-78"/>
            </a:endParaRPr>
          </a:p>
        </p:txBody>
      </p:sp>
      <p:sp>
        <p:nvSpPr>
          <p:cNvPr id="4" name="Rectangle 3"/>
          <p:cNvSpPr/>
          <p:nvPr/>
        </p:nvSpPr>
        <p:spPr>
          <a:xfrm>
            <a:off x="1691680" y="2276872"/>
            <a:ext cx="5577168" cy="954107"/>
          </a:xfrm>
          <a:prstGeom prst="rect">
            <a:avLst/>
          </a:prstGeom>
        </p:spPr>
        <p:txBody>
          <a:bodyPr wrap="none">
            <a:spAutoFit/>
          </a:bodyPr>
          <a:lstStyle/>
          <a:p>
            <a:r>
              <a:rPr lang="th-TH" b="1" dirty="0" smtClean="0">
                <a:solidFill>
                  <a:schemeClr val="bg1"/>
                </a:solidFill>
              </a:rPr>
              <a:t>สื่อของการเผยแพร่ที่สำคัญคือ จริยธรรมอิสลามอันสูงส่ง</a:t>
            </a:r>
          </a:p>
          <a:p>
            <a:r>
              <a:rPr lang="th-TH" b="1" dirty="0" smtClean="0">
                <a:solidFill>
                  <a:schemeClr val="bg1"/>
                </a:solidFill>
              </a:rPr>
              <a:t>“ การกระทำดีกว่าคำพูด”</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381000" y="3429000"/>
            <a:ext cx="8278813" cy="2677656"/>
          </a:xfrm>
          <a:prstGeom prst="rect">
            <a:avLst/>
          </a:prstGeom>
          <a:solidFill>
            <a:srgbClr val="0000FF"/>
          </a:solidFill>
          <a:ln w="9525">
            <a:noFill/>
            <a:miter lim="800000"/>
            <a:headEnd/>
            <a:tailEnd/>
          </a:ln>
          <a:effectLst/>
        </p:spPr>
        <p:txBody>
          <a:bodyPr anchor="ctr">
            <a:spAutoFit/>
          </a:bodyPr>
          <a:lstStyle/>
          <a:p>
            <a:pPr algn="thaiDist"/>
            <a:r>
              <a:rPr lang="th-TH" sz="2800" b="1" dirty="0">
                <a:solidFill>
                  <a:schemeClr val="bg1"/>
                </a:solidFill>
              </a:rPr>
              <a:t>และหนึ่งในบรรดาเรื่องราวที่ดร.มิลเลอร์ทึ่งที่สุดก็คือ เรื่อง</a:t>
            </a:r>
            <a:r>
              <a:rPr lang="th-TH" sz="2800" b="1" dirty="0" smtClean="0">
                <a:solidFill>
                  <a:schemeClr val="bg1"/>
                </a:solidFill>
              </a:rPr>
              <a:t>ของอะบู</a:t>
            </a:r>
            <a:r>
              <a:rPr lang="th-TH" sz="2800" b="1" dirty="0">
                <a:solidFill>
                  <a:schemeClr val="bg1"/>
                </a:solidFill>
              </a:rPr>
              <a:t>ละฮับ เขาระบุ</a:t>
            </a:r>
            <a:r>
              <a:rPr lang="th-TH" sz="2800" b="1" dirty="0" smtClean="0">
                <a:solidFill>
                  <a:schemeClr val="bg1"/>
                </a:solidFill>
              </a:rPr>
              <a:t>ว่า  : </a:t>
            </a:r>
            <a:r>
              <a:rPr lang="th-TH" sz="2800" b="1" dirty="0">
                <a:solidFill>
                  <a:schemeClr val="bg1"/>
                </a:solidFill>
              </a:rPr>
              <a:t>ชายผู้นี้ (</a:t>
            </a:r>
            <a:r>
              <a:rPr lang="th-TH" sz="2800" b="1" dirty="0" smtClean="0">
                <a:solidFill>
                  <a:schemeClr val="bg1"/>
                </a:solidFill>
              </a:rPr>
              <a:t>อะบู</a:t>
            </a:r>
            <a:r>
              <a:rPr lang="th-TH" sz="2800" b="1" dirty="0">
                <a:solidFill>
                  <a:schemeClr val="bg1"/>
                </a:solidFill>
              </a:rPr>
              <a:t>ละฮับ) เกลียดชังอิสลามเป็นที่สุด เขาเดินตามท่านนบีไปทุกที่เพื่อหยามเกียรติท่านนบี หากเขาเจอท่านนบีพูดคุยกับคนแปลกหน้า อบูละฮับจะรอจนท่านนบีพูดจบแล้วเข้าไปถามคนแปลกหน้าพวกนั้น</a:t>
            </a:r>
            <a:r>
              <a:rPr lang="th-TH" sz="2800" b="1" dirty="0" smtClean="0">
                <a:solidFill>
                  <a:schemeClr val="bg1"/>
                </a:solidFill>
              </a:rPr>
              <a:t>ว่า : </a:t>
            </a:r>
            <a:r>
              <a:rPr lang="th-TH" sz="2800" b="1" dirty="0">
                <a:solidFill>
                  <a:schemeClr val="bg1"/>
                </a:solidFill>
              </a:rPr>
              <a:t>‘มุฮัมมัดบอกอะไรกับพวกเจ้า?’ หากท่านนบีบอกว่าขาว </a:t>
            </a:r>
            <a:r>
              <a:rPr lang="th-TH" sz="2800" b="1" dirty="0" smtClean="0">
                <a:solidFill>
                  <a:schemeClr val="bg1"/>
                </a:solidFill>
              </a:rPr>
              <a:t>อะบู</a:t>
            </a:r>
            <a:r>
              <a:rPr lang="th-TH" sz="2800" b="1" dirty="0">
                <a:solidFill>
                  <a:schemeClr val="bg1"/>
                </a:solidFill>
              </a:rPr>
              <a:t>ละฮับจะบอกว่าดำ หากท่านนบีบอกว่ากลางคืน </a:t>
            </a:r>
            <a:r>
              <a:rPr lang="th-TH" sz="2800" b="1" dirty="0" smtClean="0">
                <a:solidFill>
                  <a:schemeClr val="bg1"/>
                </a:solidFill>
              </a:rPr>
              <a:t>อะบู</a:t>
            </a:r>
            <a:r>
              <a:rPr lang="th-TH" sz="2800" b="1" dirty="0">
                <a:solidFill>
                  <a:schemeClr val="bg1"/>
                </a:solidFill>
              </a:rPr>
              <a:t>ละฮับก็จะบอกว่ากลางวัน </a:t>
            </a:r>
          </a:p>
        </p:txBody>
      </p:sp>
      <p:pic>
        <p:nvPicPr>
          <p:cNvPr id="153607" name="Picture 7" descr="10_f"/>
          <p:cNvPicPr>
            <a:picLocks noGrp="1" noChangeAspect="1" noChangeArrowheads="1"/>
          </p:cNvPicPr>
          <p:nvPr>
            <p:ph sz="half" idx="2"/>
          </p:nvPr>
        </p:nvPicPr>
        <p:blipFill>
          <a:blip r:embed="rId2" cstate="print"/>
          <a:srcRect/>
          <a:stretch>
            <a:fillRect/>
          </a:stretch>
        </p:blipFill>
        <p:spPr>
          <a:xfrm>
            <a:off x="838199" y="304800"/>
            <a:ext cx="6922261" cy="274320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395288" y="4072567"/>
            <a:ext cx="8212137" cy="2554545"/>
          </a:xfrm>
          <a:prstGeom prst="rect">
            <a:avLst/>
          </a:prstGeom>
          <a:solidFill>
            <a:srgbClr val="0000FF"/>
          </a:solidFill>
          <a:ln w="9525">
            <a:noFill/>
            <a:miter lim="800000"/>
            <a:headEnd/>
            <a:tailEnd/>
          </a:ln>
          <a:effectLst/>
        </p:spPr>
        <p:txBody>
          <a:bodyPr wrap="square" anchor="ctr">
            <a:spAutoFit/>
          </a:bodyPr>
          <a:lstStyle/>
          <a:p>
            <a:pPr algn="thaiDist"/>
            <a:r>
              <a:rPr lang="th-TH" sz="3200" b="1" dirty="0" smtClean="0">
                <a:solidFill>
                  <a:schemeClr val="bg1"/>
                </a:solidFill>
              </a:rPr>
              <a:t>อะบู</a:t>
            </a:r>
            <a:r>
              <a:rPr lang="th-TH" sz="3200" b="1" dirty="0">
                <a:solidFill>
                  <a:schemeClr val="bg1"/>
                </a:solidFill>
              </a:rPr>
              <a:t>ละฮับจะบิดเบือนคำพูดของท่านนบีเสมอ เพื่อให้ผู้คนเกิดความคลางแคลงใจ จากนั้นประมาณ 10 ปี</a:t>
            </a:r>
            <a:r>
              <a:rPr lang="th-TH" sz="3200" b="1" dirty="0" smtClean="0">
                <a:solidFill>
                  <a:schemeClr val="bg1"/>
                </a:solidFill>
              </a:rPr>
              <a:t>ก่อนอะบู</a:t>
            </a:r>
            <a:r>
              <a:rPr lang="th-TH" sz="3200" b="1" dirty="0">
                <a:solidFill>
                  <a:schemeClr val="bg1"/>
                </a:solidFill>
              </a:rPr>
              <a:t>ละฮับจะเสียชีวิต </a:t>
            </a:r>
            <a:r>
              <a:rPr lang="th-TH" sz="3200" b="1" dirty="0" smtClean="0">
                <a:solidFill>
                  <a:schemeClr val="bg1"/>
                </a:solidFill>
              </a:rPr>
              <a:t>อัลเลาะห์ได้ประทานซู</a:t>
            </a:r>
            <a:r>
              <a:rPr lang="th-TH" sz="3200" b="1" dirty="0">
                <a:solidFill>
                  <a:schemeClr val="bg1"/>
                </a:solidFill>
              </a:rPr>
              <a:t>เราะฮ์หนึ่งลงมาคือ อัลมะซัด</a:t>
            </a:r>
            <a:r>
              <a:rPr lang="ar-SA" sz="3200" b="1" dirty="0">
                <a:solidFill>
                  <a:schemeClr val="bg1"/>
                </a:solidFill>
                <a:cs typeface="Traditional Arabic" pitchFamily="2" charset="-78"/>
              </a:rPr>
              <a:t>(المسد)</a:t>
            </a:r>
            <a:r>
              <a:rPr lang="th-TH" sz="3200" b="1" dirty="0">
                <a:solidFill>
                  <a:schemeClr val="bg1"/>
                </a:solidFill>
              </a:rPr>
              <a:t> บอกว่า </a:t>
            </a:r>
            <a:r>
              <a:rPr lang="th-TH" sz="3200" b="1" dirty="0" smtClean="0">
                <a:solidFill>
                  <a:schemeClr val="bg1"/>
                </a:solidFill>
              </a:rPr>
              <a:t>อะบู</a:t>
            </a:r>
            <a:r>
              <a:rPr lang="th-TH" sz="3200" b="1" dirty="0">
                <a:solidFill>
                  <a:schemeClr val="bg1"/>
                </a:solidFill>
              </a:rPr>
              <a:t>ละฮับจะลงไปอยู่ในนรก หรืออีกนัยหนึ่งก็คือ </a:t>
            </a:r>
            <a:r>
              <a:rPr lang="th-TH" sz="3200" b="1" dirty="0" smtClean="0">
                <a:solidFill>
                  <a:schemeClr val="bg1"/>
                </a:solidFill>
              </a:rPr>
              <a:t>อะบูละฮับ  จะ</a:t>
            </a:r>
            <a:r>
              <a:rPr lang="th-TH" sz="3200" b="1" dirty="0">
                <a:solidFill>
                  <a:schemeClr val="bg1"/>
                </a:solidFill>
              </a:rPr>
              <a:t>ไม่มีวันเปลี่ยนมานับถือศาสนา</a:t>
            </a:r>
            <a:r>
              <a:rPr lang="th-TH" sz="3200" b="1" dirty="0" smtClean="0">
                <a:solidFill>
                  <a:schemeClr val="bg1"/>
                </a:solidFill>
              </a:rPr>
              <a:t>อิสลามอย่างแน่นอน </a:t>
            </a:r>
            <a:endParaRPr lang="th-TH" sz="3200" b="1" dirty="0">
              <a:solidFill>
                <a:schemeClr val="bg1"/>
              </a:solidFill>
            </a:endParaRPr>
          </a:p>
        </p:txBody>
      </p:sp>
      <p:pic>
        <p:nvPicPr>
          <p:cNvPr id="155656" name="Picture 8" descr="10_c"/>
          <p:cNvPicPr>
            <a:picLocks noGrp="1" noChangeAspect="1" noChangeArrowheads="1"/>
          </p:cNvPicPr>
          <p:nvPr>
            <p:ph/>
          </p:nvPr>
        </p:nvPicPr>
        <p:blipFill>
          <a:blip r:embed="rId2" cstate="print"/>
          <a:srcRect/>
          <a:stretch>
            <a:fillRect/>
          </a:stretch>
        </p:blipFill>
        <p:spPr>
          <a:xfrm>
            <a:off x="2195513" y="260350"/>
            <a:ext cx="4105275" cy="3841750"/>
          </a:xfrm>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4427538" y="958980"/>
            <a:ext cx="4392612" cy="4832092"/>
          </a:xfrm>
          <a:prstGeom prst="rect">
            <a:avLst/>
          </a:prstGeom>
          <a:solidFill>
            <a:srgbClr val="0000FF"/>
          </a:solidFill>
          <a:ln w="9525">
            <a:noFill/>
            <a:miter lim="800000"/>
            <a:headEnd/>
            <a:tailEnd/>
          </a:ln>
          <a:effectLst/>
        </p:spPr>
        <p:txBody>
          <a:bodyPr anchor="ctr">
            <a:spAutoFit/>
          </a:bodyPr>
          <a:lstStyle/>
          <a:p>
            <a:pPr algn="thaiDist"/>
            <a:r>
              <a:rPr lang="th-TH" sz="2800" b="1" dirty="0">
                <a:solidFill>
                  <a:schemeClr val="bg1"/>
                </a:solidFill>
              </a:rPr>
              <a:t>ช่วง 10 ปีนั้น </a:t>
            </a:r>
            <a:r>
              <a:rPr lang="th-TH" sz="2800" b="1" dirty="0" smtClean="0">
                <a:solidFill>
                  <a:schemeClr val="bg1"/>
                </a:solidFill>
              </a:rPr>
              <a:t>อะบู</a:t>
            </a:r>
            <a:r>
              <a:rPr lang="th-TH" sz="2800" b="1" dirty="0">
                <a:solidFill>
                  <a:schemeClr val="bg1"/>
                </a:solidFill>
              </a:rPr>
              <a:t>ละฮับสามารถพูดได้ว่า: “มุฮัมมัดบอกว่าฉันไม่มีวันเป็นมุสลิม </a:t>
            </a:r>
            <a:r>
              <a:rPr lang="th-TH" sz="2800" b="1" dirty="0" smtClean="0">
                <a:solidFill>
                  <a:schemeClr val="bg1"/>
                </a:solidFill>
              </a:rPr>
              <a:t> ฉัน</a:t>
            </a:r>
            <a:r>
              <a:rPr lang="th-TH" sz="2800" b="1" dirty="0">
                <a:solidFill>
                  <a:schemeClr val="bg1"/>
                </a:solidFill>
              </a:rPr>
              <a:t>จะต้องลงไปอยู่ในเปลวเพลิงนรก </a:t>
            </a:r>
            <a:r>
              <a:rPr lang="th-TH" sz="2800" b="1" dirty="0" smtClean="0">
                <a:solidFill>
                  <a:schemeClr val="bg1"/>
                </a:solidFill>
              </a:rPr>
              <a:t> แต่</a:t>
            </a:r>
            <a:r>
              <a:rPr lang="th-TH" sz="2800" b="1" dirty="0">
                <a:solidFill>
                  <a:schemeClr val="bg1"/>
                </a:solidFill>
              </a:rPr>
              <a:t>ฉันกำลังบอกอยู่นี่ไงว่า ฉันต้องการเปลี่ยนมารับอิสลาม เป็นมุสลิม ตอนนี้พวกเจ้าคิดยังไงกับมุฮัมมัดล่ะ? </a:t>
            </a:r>
            <a:endParaRPr lang="th-TH" sz="2800" b="1" dirty="0" smtClean="0">
              <a:solidFill>
                <a:schemeClr val="bg1"/>
              </a:solidFill>
            </a:endParaRPr>
          </a:p>
          <a:p>
            <a:pPr algn="thaiDist"/>
            <a:r>
              <a:rPr lang="th-TH" sz="2800" b="1" dirty="0" smtClean="0">
                <a:solidFill>
                  <a:schemeClr val="bg1"/>
                </a:solidFill>
              </a:rPr>
              <a:t>	เขา</a:t>
            </a:r>
            <a:r>
              <a:rPr lang="th-TH" sz="2800" b="1" dirty="0">
                <a:solidFill>
                  <a:schemeClr val="bg1"/>
                </a:solidFill>
              </a:rPr>
              <a:t>พูดความจริงหรือเปล่า? เขาได้รับ</a:t>
            </a:r>
            <a:r>
              <a:rPr lang="th-TH" sz="2800" b="1" dirty="0" smtClean="0">
                <a:solidFill>
                  <a:schemeClr val="bg1"/>
                </a:solidFill>
              </a:rPr>
              <a:t>วะฮีย์จาก</a:t>
            </a:r>
            <a:r>
              <a:rPr lang="th-TH" sz="2800" b="1" dirty="0">
                <a:solidFill>
                  <a:schemeClr val="bg1"/>
                </a:solidFill>
              </a:rPr>
              <a:t>พระผู้เป็นเจ้าจริงๆ นะหรือ?” </a:t>
            </a:r>
            <a:r>
              <a:rPr lang="th-TH" sz="2800" b="1" dirty="0" smtClean="0">
                <a:solidFill>
                  <a:schemeClr val="bg1"/>
                </a:solidFill>
              </a:rPr>
              <a:t>แต่อะบู</a:t>
            </a:r>
            <a:r>
              <a:rPr lang="th-TH" sz="2800" b="1" dirty="0">
                <a:solidFill>
                  <a:schemeClr val="bg1"/>
                </a:solidFill>
              </a:rPr>
              <a:t>ละฮับก็ไม่เคยรับอิสลาม </a:t>
            </a:r>
            <a:r>
              <a:rPr lang="th-TH" sz="2800" b="1" dirty="0" smtClean="0">
                <a:solidFill>
                  <a:schemeClr val="bg1"/>
                </a:solidFill>
              </a:rPr>
              <a:t>อะบู</a:t>
            </a:r>
            <a:r>
              <a:rPr lang="th-TH" sz="2800" b="1" dirty="0">
                <a:solidFill>
                  <a:schemeClr val="bg1"/>
                </a:solidFill>
              </a:rPr>
              <a:t>ละฮับไม่เคยเชื่อนบีมุฮัมมัดและทำทุกอย่างในทางตรงข้ามหมด แต่มิใช่เรื่องนี้! </a:t>
            </a:r>
          </a:p>
        </p:txBody>
      </p:sp>
      <p:pic>
        <p:nvPicPr>
          <p:cNvPr id="156679" name="Picture 7" descr="_-------------------------1"/>
          <p:cNvPicPr>
            <a:picLocks noGrp="1" noChangeAspect="1" noChangeArrowheads="1"/>
          </p:cNvPicPr>
          <p:nvPr>
            <p:ph sz="half" idx="2"/>
          </p:nvPr>
        </p:nvPicPr>
        <p:blipFill>
          <a:blip r:embed="rId2" cstate="print"/>
          <a:srcRect/>
          <a:stretch>
            <a:fillRect/>
          </a:stretch>
        </p:blipFill>
        <p:spPr>
          <a:xfrm>
            <a:off x="152400" y="1219200"/>
            <a:ext cx="4176713" cy="3810000"/>
          </a:xfr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495800" y="609600"/>
            <a:ext cx="4249737" cy="4832092"/>
          </a:xfrm>
          <a:prstGeom prst="rect">
            <a:avLst/>
          </a:prstGeom>
          <a:solidFill>
            <a:srgbClr val="0000FF"/>
          </a:solidFill>
          <a:ln w="9525">
            <a:noFill/>
            <a:miter lim="800000"/>
            <a:headEnd/>
            <a:tailEnd/>
          </a:ln>
          <a:effectLst/>
        </p:spPr>
        <p:txBody>
          <a:bodyPr anchor="ctr">
            <a:spAutoFit/>
          </a:bodyPr>
          <a:lstStyle/>
          <a:p>
            <a:pPr algn="thaiDist"/>
            <a:r>
              <a:rPr lang="th-TH" sz="2800" b="1" dirty="0">
                <a:solidFill>
                  <a:schemeClr val="bg1"/>
                </a:solidFill>
              </a:rPr>
              <a:t>อีกนัยหนึ่งนบีมุฮัมมัดให้โอกาส    </a:t>
            </a:r>
            <a:r>
              <a:rPr lang="th-TH" sz="2800" b="1" dirty="0" smtClean="0">
                <a:solidFill>
                  <a:schemeClr val="bg1"/>
                </a:solidFill>
              </a:rPr>
              <a:t>อะบู</a:t>
            </a:r>
            <a:r>
              <a:rPr lang="th-TH" sz="2800" b="1" dirty="0">
                <a:solidFill>
                  <a:schemeClr val="bg1"/>
                </a:solidFill>
              </a:rPr>
              <a:t>ละฮับได้พิสูจน์ให้ทุกคนเห็น</a:t>
            </a:r>
            <a:r>
              <a:rPr lang="th-TH" sz="2800" b="1" dirty="0" smtClean="0">
                <a:solidFill>
                  <a:schemeClr val="bg1"/>
                </a:solidFill>
              </a:rPr>
              <a:t>ว่า นบี</a:t>
            </a:r>
            <a:r>
              <a:rPr lang="th-TH" sz="2800" b="1" dirty="0">
                <a:solidFill>
                  <a:schemeClr val="bg1"/>
                </a:solidFill>
              </a:rPr>
              <a:t>พูดผิด! </a:t>
            </a:r>
            <a:r>
              <a:rPr lang="th-TH" sz="2800" b="1" dirty="0" smtClean="0">
                <a:solidFill>
                  <a:schemeClr val="bg1"/>
                </a:solidFill>
              </a:rPr>
              <a:t>แต่อะบู</a:t>
            </a:r>
            <a:r>
              <a:rPr lang="th-TH" sz="2800" b="1" dirty="0">
                <a:solidFill>
                  <a:schemeClr val="bg1"/>
                </a:solidFill>
              </a:rPr>
              <a:t>ละฮับก็ไม่เคยทำเลยตลอด 10 ปีเต็ม</a:t>
            </a:r>
            <a:r>
              <a:rPr lang="th-TH" sz="2800" b="1" dirty="0" smtClean="0">
                <a:solidFill>
                  <a:schemeClr val="bg1"/>
                </a:solidFill>
              </a:rPr>
              <a:t>!</a:t>
            </a:r>
          </a:p>
          <a:p>
            <a:pPr algn="thaiDist"/>
            <a:r>
              <a:rPr lang="th-TH" sz="2800" b="1" dirty="0" smtClean="0">
                <a:solidFill>
                  <a:schemeClr val="bg1"/>
                </a:solidFill>
              </a:rPr>
              <a:t> 	อะบู</a:t>
            </a:r>
            <a:r>
              <a:rPr lang="th-TH" sz="2800" b="1" dirty="0">
                <a:solidFill>
                  <a:schemeClr val="bg1"/>
                </a:solidFill>
              </a:rPr>
              <a:t>ละฮับไม่เคยเปลี่ยนมารับอิสลามและไม่เคยแสร้งทำว่าเป็นมุสลิมเลยแม้แต่หนเดียว!! ตลอดเวลา 10 ปีเต็มๆ ที่เขามีโอกาสทำลายอิสลามได้ใน 1 นาที! แต่มันก็ไม่เคยเกิดขึ้น เพราะนั่นคือพระวจนะของพระผู้เป็นเจ้า ผู้ทรงรอบรู้ และรู้</a:t>
            </a:r>
            <a:r>
              <a:rPr lang="th-TH" sz="2800" b="1" dirty="0" smtClean="0">
                <a:solidFill>
                  <a:schemeClr val="bg1"/>
                </a:solidFill>
              </a:rPr>
              <a:t>ว่าอะบู</a:t>
            </a:r>
            <a:r>
              <a:rPr lang="th-TH" sz="2800" b="1" dirty="0">
                <a:solidFill>
                  <a:schemeClr val="bg1"/>
                </a:solidFill>
              </a:rPr>
              <a:t>ละฮับไม่มีวันหันมาเป็นมุสลิม  </a:t>
            </a:r>
          </a:p>
        </p:txBody>
      </p:sp>
      <p:pic>
        <p:nvPicPr>
          <p:cNvPr id="157700" name="Picture 4" descr="makka"/>
          <p:cNvPicPr>
            <a:picLocks noGrp="1" noChangeAspect="1" noChangeArrowheads="1"/>
          </p:cNvPicPr>
          <p:nvPr>
            <p:ph/>
          </p:nvPr>
        </p:nvPicPr>
        <p:blipFill>
          <a:blip r:embed="rId2" cstate="print"/>
          <a:srcRect/>
          <a:stretch>
            <a:fillRect/>
          </a:stretch>
        </p:blipFill>
        <p:spPr>
          <a:xfrm>
            <a:off x="533400" y="609600"/>
            <a:ext cx="3839393" cy="4953000"/>
          </a:xfrm>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4648200" y="196334"/>
            <a:ext cx="3729037" cy="6063198"/>
          </a:xfrm>
          <a:prstGeom prst="rect">
            <a:avLst/>
          </a:prstGeom>
          <a:solidFill>
            <a:srgbClr val="0000FF"/>
          </a:solidFill>
          <a:ln w="9525">
            <a:noFill/>
            <a:miter lim="800000"/>
            <a:headEnd/>
            <a:tailEnd/>
          </a:ln>
          <a:effectLst/>
        </p:spPr>
        <p:txBody>
          <a:bodyPr wrap="square" anchor="ctr">
            <a:spAutoFit/>
          </a:bodyPr>
          <a:lstStyle/>
          <a:p>
            <a:pPr algn="thaiDist"/>
            <a:r>
              <a:rPr lang="th-TH" sz="2400" b="1" i="1" dirty="0" smtClean="0">
                <a:solidFill>
                  <a:schemeClr val="bg1"/>
                </a:solidFill>
              </a:rPr>
              <a:t>	</a:t>
            </a:r>
            <a:r>
              <a:rPr lang="th-TH" sz="2400" b="1" dirty="0" smtClean="0">
                <a:solidFill>
                  <a:schemeClr val="bg1"/>
                </a:solidFill>
              </a:rPr>
              <a:t>ท่านนบี(ซ.ล.)จะ</a:t>
            </a:r>
            <a:r>
              <a:rPr lang="th-TH" sz="2400" b="1" dirty="0">
                <a:solidFill>
                  <a:schemeClr val="bg1"/>
                </a:solidFill>
              </a:rPr>
              <a:t>แน่ใจได้อย่างไรตลอดระยะเวลา 10 ปีนั้นว่า อัลกุรอานบอกไว้อย่างถูกต้อง หากท่านมิได้รับพระวจนะจากพระผู้เป็นเจ้า? ใครก็ตามที่ท้าทายความเสี่ยงขนาดนั้น, บอกได้อย่างเดียวว่า </a:t>
            </a:r>
            <a:r>
              <a:rPr lang="th-TH" sz="2400" b="1" dirty="0" smtClean="0">
                <a:solidFill>
                  <a:schemeClr val="bg1"/>
                </a:solidFill>
              </a:rPr>
              <a:t>เขา</a:t>
            </a:r>
            <a:r>
              <a:rPr lang="th-TH" sz="2400" b="1" dirty="0">
                <a:solidFill>
                  <a:schemeClr val="bg1"/>
                </a:solidFill>
              </a:rPr>
              <a:t>ต้องได้รับแรงบันดาลใจจากพระผู้เป็นเจ้า</a:t>
            </a:r>
          </a:p>
          <a:p>
            <a:pPr algn="thaiDist"/>
            <a:r>
              <a:rPr lang="th-TH" sz="2400" b="1" dirty="0" smtClean="0">
                <a:solidFill>
                  <a:schemeClr val="bg1"/>
                </a:solidFill>
              </a:rPr>
              <a:t>	มือ</a:t>
            </a:r>
            <a:r>
              <a:rPr lang="th-TH" sz="2400" b="1" dirty="0">
                <a:solidFill>
                  <a:schemeClr val="bg1"/>
                </a:solidFill>
              </a:rPr>
              <a:t>ทั้งสอง</a:t>
            </a:r>
            <a:r>
              <a:rPr lang="th-TH" sz="2400" b="1" dirty="0" smtClean="0">
                <a:solidFill>
                  <a:schemeClr val="bg1"/>
                </a:solidFill>
              </a:rPr>
              <a:t>ของอะบูละฮับ</a:t>
            </a:r>
            <a:r>
              <a:rPr lang="th-TH" sz="2400" b="1" dirty="0">
                <a:solidFill>
                  <a:schemeClr val="bg1"/>
                </a:solidFill>
              </a:rPr>
              <a:t>จงพินาศ และเขาก็พินาศ</a:t>
            </a:r>
            <a:r>
              <a:rPr lang="th-TH" sz="2400" b="1" dirty="0" smtClean="0">
                <a:solidFill>
                  <a:schemeClr val="bg1"/>
                </a:solidFill>
              </a:rPr>
              <a:t>แล้ว</a:t>
            </a:r>
          </a:p>
          <a:p>
            <a:pPr algn="thaiDist"/>
            <a:r>
              <a:rPr lang="th-TH" sz="2400" b="1" dirty="0" smtClean="0">
                <a:solidFill>
                  <a:schemeClr val="bg1"/>
                </a:solidFill>
              </a:rPr>
              <a:t> 	ทรัพย์</a:t>
            </a:r>
            <a:r>
              <a:rPr lang="th-TH" sz="2400" b="1" dirty="0">
                <a:solidFill>
                  <a:schemeClr val="bg1"/>
                </a:solidFill>
              </a:rPr>
              <a:t>สมบัติของเขา และสิ่งที่เขาได้ขวนขวายไว้นั้นไม่อาจป้องกันเขาได้เลย </a:t>
            </a:r>
            <a:r>
              <a:rPr lang="th-TH" sz="2400" b="1" dirty="0" smtClean="0">
                <a:solidFill>
                  <a:schemeClr val="bg1"/>
                </a:solidFill>
              </a:rPr>
              <a:t>	</a:t>
            </a:r>
          </a:p>
          <a:p>
            <a:pPr algn="thaiDist"/>
            <a:r>
              <a:rPr lang="th-TH" sz="2400" b="1" dirty="0" smtClean="0">
                <a:solidFill>
                  <a:schemeClr val="bg1"/>
                </a:solidFill>
              </a:rPr>
              <a:t>	ต่อไป</a:t>
            </a:r>
            <a:r>
              <a:rPr lang="th-TH" sz="2400" b="1" dirty="0">
                <a:solidFill>
                  <a:schemeClr val="bg1"/>
                </a:solidFill>
              </a:rPr>
              <a:t>เขา</a:t>
            </a:r>
            <a:r>
              <a:rPr lang="th-TH" sz="2400" b="1" dirty="0" smtClean="0">
                <a:solidFill>
                  <a:schemeClr val="bg1"/>
                </a:solidFill>
              </a:rPr>
              <a:t>จะเข้าไปอยู่ใน</a:t>
            </a:r>
            <a:r>
              <a:rPr lang="th-TH" sz="2400" b="1" dirty="0">
                <a:solidFill>
                  <a:schemeClr val="bg1"/>
                </a:solidFill>
              </a:rPr>
              <a:t>นรกที่มีไฟลุกโชน </a:t>
            </a:r>
            <a:endParaRPr lang="th-TH" sz="2400" b="1" dirty="0" smtClean="0">
              <a:solidFill>
                <a:schemeClr val="bg1"/>
              </a:solidFill>
            </a:endParaRPr>
          </a:p>
          <a:p>
            <a:pPr algn="r"/>
            <a:r>
              <a:rPr lang="th-TH" sz="2400" b="1" dirty="0" smtClean="0">
                <a:solidFill>
                  <a:schemeClr val="bg1"/>
                </a:solidFill>
              </a:rPr>
              <a:t>	โดย</a:t>
            </a:r>
            <a:r>
              <a:rPr lang="th-TH" sz="2400" b="1" dirty="0">
                <a:solidFill>
                  <a:schemeClr val="bg1"/>
                </a:solidFill>
              </a:rPr>
              <a:t>มีภริยาของเขา เป็นผู้แบกไม้ฟืน ที่คอของนางมีเชือกถักด้วยใยอินทผลัม </a:t>
            </a:r>
            <a:r>
              <a:rPr lang="th-TH" sz="2400" b="1" dirty="0" smtClean="0">
                <a:solidFill>
                  <a:schemeClr val="bg1"/>
                </a:solidFill>
              </a:rPr>
              <a:t>(</a:t>
            </a:r>
            <a:r>
              <a:rPr lang="th-TH" sz="2400" b="1" dirty="0">
                <a:solidFill>
                  <a:schemeClr val="bg1"/>
                </a:solidFill>
              </a:rPr>
              <a:t>ซูเราะฮ์ อัลมะซัด)</a:t>
            </a:r>
            <a:endParaRPr lang="th-TH" sz="2800" b="1" dirty="0">
              <a:solidFill>
                <a:schemeClr val="bg1"/>
              </a:solidFill>
            </a:endParaRPr>
          </a:p>
        </p:txBody>
      </p:sp>
      <p:sp>
        <p:nvSpPr>
          <p:cNvPr id="4" name="Rectangle 3"/>
          <p:cNvSpPr/>
          <p:nvPr/>
        </p:nvSpPr>
        <p:spPr>
          <a:xfrm>
            <a:off x="914400" y="1600200"/>
            <a:ext cx="3048000" cy="2677656"/>
          </a:xfrm>
          <a:prstGeom prst="rect">
            <a:avLst/>
          </a:prstGeom>
        </p:spPr>
        <p:txBody>
          <a:bodyPr wrap="square">
            <a:spAutoFit/>
          </a:bodyPr>
          <a:lstStyle/>
          <a:p>
            <a:r>
              <a:rPr lang="ar-SA" dirty="0" smtClean="0"/>
              <a:t>ب</a:t>
            </a:r>
            <a:r>
              <a:rPr lang="ar-SA" sz="2800" b="1" dirty="0" smtClean="0">
                <a:solidFill>
                  <a:schemeClr val="bg1"/>
                </a:solidFill>
                <a:cs typeface="Traditional Arabic" pitchFamily="2" charset="-78"/>
              </a:rPr>
              <a:t>سم الله الرحمن الرحيم</a:t>
            </a:r>
          </a:p>
          <a:p>
            <a:pPr rtl="1"/>
            <a:r>
              <a:rPr lang="ar-SA" sz="2800" b="1" dirty="0" smtClean="0">
                <a:solidFill>
                  <a:schemeClr val="bg1"/>
                </a:solidFill>
                <a:cs typeface="Traditional Arabic" pitchFamily="2" charset="-78"/>
              </a:rPr>
              <a:t>تَبَّتْ يَدَا أَبِي لَهَبٍ وَتَبَّ </a:t>
            </a:r>
          </a:p>
          <a:p>
            <a:pPr rtl="1"/>
            <a:r>
              <a:rPr lang="ar-SA" sz="2800" b="1" dirty="0" smtClean="0">
                <a:solidFill>
                  <a:schemeClr val="bg1"/>
                </a:solidFill>
                <a:cs typeface="Traditional Arabic" pitchFamily="2" charset="-78"/>
              </a:rPr>
              <a:t>مَا أَغْنَى عَنْهُ مَالُهُ وَمَا كَسَبَ </a:t>
            </a:r>
          </a:p>
          <a:p>
            <a:pPr rtl="1"/>
            <a:r>
              <a:rPr lang="ar-SA" sz="2800" b="1" dirty="0" smtClean="0">
                <a:solidFill>
                  <a:schemeClr val="bg1"/>
                </a:solidFill>
                <a:cs typeface="Traditional Arabic" pitchFamily="2" charset="-78"/>
              </a:rPr>
              <a:t>سَيَصْلَى نَارًا ذَاتَ لَهَبٍ </a:t>
            </a:r>
          </a:p>
          <a:p>
            <a:pPr rtl="1"/>
            <a:r>
              <a:rPr lang="ar-SA" sz="2800" b="1" dirty="0" smtClean="0">
                <a:solidFill>
                  <a:schemeClr val="bg1"/>
                </a:solidFill>
                <a:cs typeface="Traditional Arabic" pitchFamily="2" charset="-78"/>
              </a:rPr>
              <a:t>وَامْرَأَتُهُ حَمَّالَةَ الْحَطَبِ </a:t>
            </a:r>
          </a:p>
          <a:p>
            <a:pPr rtl="1"/>
            <a:r>
              <a:rPr lang="ar-SA" sz="2800" b="1" dirty="0" smtClean="0">
                <a:solidFill>
                  <a:schemeClr val="bg1"/>
                </a:solidFill>
                <a:cs typeface="Traditional Arabic" pitchFamily="2" charset="-78"/>
              </a:rPr>
              <a:t>فِي جِيدِهَا حَبْلٌ مِّن مَّسَدٍ </a:t>
            </a:r>
            <a:endParaRPr lang="ar-SA" sz="2800" b="1" dirty="0">
              <a:solidFill>
                <a:schemeClr val="bg1"/>
              </a:solidFill>
              <a:cs typeface="Traditional Arabic"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ra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714876" y="571480"/>
            <a:ext cx="3929090" cy="5262979"/>
          </a:xfrm>
          <a:prstGeom prst="rect">
            <a:avLst/>
          </a:prstGeom>
        </p:spPr>
        <p:txBody>
          <a:bodyPr wrap="square">
            <a:spAutoFit/>
          </a:bodyPr>
          <a:lstStyle/>
          <a:p>
            <a:pPr algn="just"/>
            <a:r>
              <a:rPr lang="th-TH" b="1" dirty="0" smtClean="0">
                <a:solidFill>
                  <a:schemeClr val="bg1"/>
                </a:solidFill>
              </a:rPr>
              <a:t>เมื่อประมาณห้าสิบปีมาแล้ว ในประเทศฝรั่งเศส  มีผู้ชายชาวตุรกีคนหนึ่งอายุห้าสิบปี เขาชื่ออิบรอฮีม  เขาเป็นคนขายของอยู่ในร้านชำ  และร้านแห่งนี้อยู่ภายในอาคารที่มีชาวยิวครอบครัวหนึ่งอาศัยอยู่ ครอบครัวชาวยิวมีลูกชายคนหนึ่งชื่อ      “ญาด”  เขามีอายุเจ็ดปี เด็กชาย “ญาด” จะมาที่ร้านลุงอิบรอฮีม เป็นประจำทุกวัน เพื่อซื้อสิ่งที่จำเป็นในบ้าน  ทุกครั้งขณะที่เขาออกไปจากร้าน และลุงอิบรอฮีมเผลอ เขาจะขโมยช็อคโกแลตแท่งหนึ่งไปด้วย</a:t>
            </a:r>
            <a:endParaRPr lang="th-TH" dirty="0"/>
          </a:p>
        </p:txBody>
      </p:sp>
      <p:pic>
        <p:nvPicPr>
          <p:cNvPr id="27650" name="Picture 2" descr="http://www.mushahed.com/uploads/2010/01/Chocolate.jpg">
            <a:hlinkClick r:id="rId2"/>
          </p:cNvPr>
          <p:cNvPicPr>
            <a:picLocks noChangeAspect="1" noChangeArrowheads="1"/>
          </p:cNvPicPr>
          <p:nvPr/>
        </p:nvPicPr>
        <p:blipFill>
          <a:blip r:embed="rId3" cstate="print"/>
          <a:srcRect/>
          <a:stretch>
            <a:fillRect/>
          </a:stretch>
        </p:blipFill>
        <p:spPr bwMode="auto">
          <a:xfrm rot="3862722">
            <a:off x="708491" y="1907384"/>
            <a:ext cx="3290321" cy="25335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429124" y="302359"/>
            <a:ext cx="4500594" cy="6124754"/>
          </a:xfrm>
          <a:prstGeom prst="rect">
            <a:avLst/>
          </a:prstGeom>
        </p:spPr>
        <p:txBody>
          <a:bodyPr wrap="square">
            <a:spAutoFit/>
          </a:bodyPr>
          <a:lstStyle/>
          <a:p>
            <a:pPr algn="just"/>
            <a:r>
              <a:rPr lang="th-TH" b="1" dirty="0" smtClean="0">
                <a:solidFill>
                  <a:schemeClr val="bg1"/>
                </a:solidFill>
              </a:rPr>
              <a:t>วันหนึ่ง </a:t>
            </a:r>
            <a:r>
              <a:rPr lang="th-TH" b="1" dirty="0" err="1" smtClean="0">
                <a:solidFill>
                  <a:schemeClr val="bg1"/>
                </a:solidFill>
              </a:rPr>
              <a:t>ญาด</a:t>
            </a:r>
            <a:r>
              <a:rPr lang="th-TH" b="1" dirty="0" smtClean="0">
                <a:solidFill>
                  <a:schemeClr val="bg1"/>
                </a:solidFill>
              </a:rPr>
              <a:t> มาที่ร้าน และออกไปโดยไม่ได้</a:t>
            </a:r>
            <a:r>
              <a:rPr lang="th-TH" b="1" dirty="0" err="1" smtClean="0">
                <a:solidFill>
                  <a:schemeClr val="bg1"/>
                </a:solidFill>
              </a:rPr>
              <a:t>หยิบช็อค</a:t>
            </a:r>
            <a:r>
              <a:rPr lang="th-TH" b="1" dirty="0" smtClean="0">
                <a:solidFill>
                  <a:schemeClr val="bg1"/>
                </a:solidFill>
              </a:rPr>
              <a:t>โก</a:t>
            </a:r>
            <a:r>
              <a:rPr lang="th-TH" b="1" dirty="0" err="1" smtClean="0">
                <a:solidFill>
                  <a:schemeClr val="bg1"/>
                </a:solidFill>
              </a:rPr>
              <a:t>แลต</a:t>
            </a:r>
            <a:r>
              <a:rPr lang="th-TH" b="1" dirty="0" smtClean="0">
                <a:solidFill>
                  <a:schemeClr val="bg1"/>
                </a:solidFill>
              </a:rPr>
              <a:t>ไปด้วยเหมือนเช่นที่เคยทำขณะออกไปจากร้าน  </a:t>
            </a:r>
            <a:r>
              <a:rPr lang="th-TH" b="1" dirty="0" err="1" smtClean="0">
                <a:solidFill>
                  <a:schemeClr val="bg1"/>
                </a:solidFill>
              </a:rPr>
              <a:t>ลุงอิบรอฮีม</a:t>
            </a:r>
            <a:r>
              <a:rPr lang="th-TH" b="1" dirty="0" smtClean="0">
                <a:solidFill>
                  <a:schemeClr val="bg1"/>
                </a:solidFill>
              </a:rPr>
              <a:t> จึงเรียกเขา และบอกเขาว่าเขาลืม</a:t>
            </a:r>
            <a:r>
              <a:rPr lang="th-TH" b="1" dirty="0" err="1" smtClean="0">
                <a:solidFill>
                  <a:schemeClr val="bg1"/>
                </a:solidFill>
              </a:rPr>
              <a:t>หยิบช็อค</a:t>
            </a:r>
            <a:r>
              <a:rPr lang="th-TH" b="1" dirty="0" smtClean="0">
                <a:solidFill>
                  <a:schemeClr val="bg1"/>
                </a:solidFill>
              </a:rPr>
              <a:t>โก</a:t>
            </a:r>
            <a:r>
              <a:rPr lang="th-TH" b="1" dirty="0" err="1" smtClean="0">
                <a:solidFill>
                  <a:schemeClr val="bg1"/>
                </a:solidFill>
              </a:rPr>
              <a:t>แลต</a:t>
            </a:r>
            <a:r>
              <a:rPr lang="th-TH" b="1" dirty="0" smtClean="0">
                <a:solidFill>
                  <a:schemeClr val="bg1"/>
                </a:solidFill>
              </a:rPr>
              <a:t> ที่เขาเคยหยิบไปด้วยทุกวัน</a:t>
            </a:r>
          </a:p>
          <a:p>
            <a:pPr algn="just"/>
            <a:r>
              <a:rPr lang="th-TH" b="1" dirty="0" smtClean="0">
                <a:solidFill>
                  <a:schemeClr val="bg1"/>
                </a:solidFill>
              </a:rPr>
              <a:t>	ญาด ตกใจ เพราะเขาคิดว่าลุงอิบรอฮีม ไม่รู้เรื่องที่เขาขโมยช็อคโกแลตไปทุกวัน  เขาได้ขอร้อง ลุงอิบรอฮีม ให้ให้อภัยเขา และให้สัญญาว่าจะไม่ขโมยอีก ลุงอิบรอฮีม ได้กล่าวว่า  ไม่ , แต่เธอจะต้องให้สัญญาว่า เธอจะไม่ขโมยสิ่งใดอีกในชีวิตของเธอ และทุกวันที่เธอออกจากร้านฉัน  เธอจงเอาช็อคโกแลตไปหนึ่งแท่ง  ฉันยกให้เธอ  ญาดตกลงด้วยความดีใจ</a:t>
            </a:r>
            <a:endParaRPr lang="th-TH" dirty="0"/>
          </a:p>
        </p:txBody>
      </p:sp>
      <p:pic>
        <p:nvPicPr>
          <p:cNvPr id="26628" name="Picture 4" descr="http://www.munawalah.com/_Uploads/dbsArticles/_cut/F0_0470_0300_chocolate_bars.jpg"/>
          <p:cNvPicPr>
            <a:picLocks noChangeAspect="1" noChangeArrowheads="1"/>
          </p:cNvPicPr>
          <p:nvPr/>
        </p:nvPicPr>
        <p:blipFill>
          <a:blip r:embed="rId2" cstate="print"/>
          <a:srcRect/>
          <a:stretch>
            <a:fillRect/>
          </a:stretch>
        </p:blipFill>
        <p:spPr bwMode="auto">
          <a:xfrm rot="3979170">
            <a:off x="689606" y="1670789"/>
            <a:ext cx="3583055" cy="2287057"/>
          </a:xfrm>
          <a:prstGeom prst="rect">
            <a:avLst/>
          </a:prstGeom>
          <a:noFill/>
        </p:spPr>
      </p:pic>
      <p:pic>
        <p:nvPicPr>
          <p:cNvPr id="6" name="Picture 4" descr="http://www.munawalah.com/_Uploads/dbsArticles/_cut/F0_0470_0300_chocolate_bars.jpg"/>
          <p:cNvPicPr>
            <a:picLocks noChangeAspect="1" noChangeArrowheads="1"/>
          </p:cNvPicPr>
          <p:nvPr/>
        </p:nvPicPr>
        <p:blipFill>
          <a:blip r:embed="rId2" cstate="print"/>
          <a:srcRect/>
          <a:stretch>
            <a:fillRect/>
          </a:stretch>
        </p:blipFill>
        <p:spPr bwMode="auto">
          <a:xfrm rot="3979170">
            <a:off x="260977" y="3170987"/>
            <a:ext cx="3583055" cy="22870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4000496" y="500042"/>
            <a:ext cx="4929222" cy="5262979"/>
          </a:xfrm>
          <a:prstGeom prst="rect">
            <a:avLst/>
          </a:prstGeom>
        </p:spPr>
        <p:txBody>
          <a:bodyPr wrap="square">
            <a:spAutoFit/>
          </a:bodyPr>
          <a:lstStyle/>
          <a:p>
            <a:pPr algn="just"/>
            <a:r>
              <a:rPr lang="th-TH" b="1" dirty="0" smtClean="0">
                <a:solidFill>
                  <a:schemeClr val="bg1"/>
                </a:solidFill>
              </a:rPr>
              <a:t>เรื่องจริงที่เกิดขึ้นในประเทศอาหรับ พ่อมุสลิมทาสีห้องใหม่  ลูกวัย  5 ขวบใช้ปากกาเขียนเต็มข้างฝา  พ่อคว้าไม้มาตีมือทั้งสองข้างจนบวม  ครอบครัวรอว่าเมื่อไหร่มือทั้งสองของเด็กน้อยจะหายบวมแต่ดูเหมือนว่าอาการยิ่งหนักขึ้น จนมือทั้งสองข้างเขียว  พวกเขาพาเด็กไปหาหมอ และหมอแจ้งว่าเด็กมีอาการเลือดคั่ง ที่จำเป็นต้องตัดมือเด็กทั้งสองข้าง  เมื่อเด็กฟื้นขึ้นและไม่พบมือทั้งสองข้าง เด็กน้อยได้กล่าวแก่บิดาว่า “พ่อครับผมให้สัญญาว่าจะไม่เขียนฝาผนังอีก และพ่อต้องให้สัญญาแก่ผมว่าจะเอามือทั้งสองข้างของผมคืนมา” พ่อเสียใจมากและกลัดกลุ้ม จนในที่สุดได้ฆ่าตัวตาย.</a:t>
            </a:r>
            <a:endParaRPr lang="th-TH" dirty="0"/>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CMAIwDASIAAhEBAxEB/8QAHAAAAgMBAQEBAAAAAAAAAAAABQYDBAcCAQAI/8QAPhAAAgEDAgQEAgkDAgQHAAAAAQIDAAQRBSEGEjFBE1FhcSKBBxQVMlKRobHBQtHhI/AWYnLxJjNDY3OCsv/EABkBAAMBAQEAAAAAAAAAAAAAAAIDBAEABf/EACURAAICAQQCAQUBAAAAAAAAAAABAhEDEiExQQQTIgUjMlFhof/aAAwDAQACEQMRAD8AyRoyegrzwz1O3vX6Yi4A4Rj6aBZt/wDIGf8A/RNXbfhHhuBuaHQNMQ+YtEz+1K0Mc5ow3g1v+HLVdemvHH1gMkVlHjEwDEAuT65xjf8Aao7/AOkniO6v2FvfJZQBiBDAisxGe5YE5/Kv0RBpmnwEGGwtYyO6QqP4qykUSfcjRf8ApUCiUWgJSTPzOvFvHUlyDaX2rSAdAlvn9OQ5rQ+FuKuNb9IUvdAmKBuV5zB4OfcMf1AFazkjoTXnNRNWYnTBlm9y1/bs9s8cRgcvnflfK/Dn2z+VFG6V5mvCdq5KjGyCeoTUkzZqEuK44gvv/IXfbxE/evLWMrGpf7xyT6+vzr69fEP/ANhXSt/px79q7s0kc4FfR/erkkEV8gwc1xjL6EYoVxTDBLod5NNGrtbQySxc39LhGAb33NXlkwKHcTPzcOakPxWzr+Yx/NcYQcR3v1DQkjQ4klRY1wO2N/0/elG1heaMlUYgHGwq9xLeC71Pw1YmOIcie/c026Bp6WemxpIg8R/jfbualr2Tb6RXfrxpdsILXWaizXXNVRMSKa6qINXvPtWmUd19mq8twkY+ORV9WbFK2q/SBommzSxNNLO8eQ/gxkqD5BjgH5ULnFcsZDDkn+KsLcScVaVw3biTU7nldhlYk+J2+XWs+1D6bLPwn+ztKlkcHAM8gRceuATWTatrN7r19dXVyzvPcykhcliMn4UUeQGABV6z+j3iW6sVuUtFjBziKaQRybHup3HzrrrkGr2Q2v8ATZfibD6VaSx+STMp/PFN/Df0naHrfJDPIdPu2AxFcMOVj5K/Q7+eD6VgOp6Xf6Tc/V9StZLeXsHGx9j0Pyohwo0Ca/YfXII5YGkEbLIvMPi2Bx74rXxYKW9H6WvLlDEpDAgt1B9DU0c4KR79qVIU+qc4MzSR4HJGcYX59f8AtU+n6ozsyOfuE49qRDMpOiieBxVjWrg12rUItrzmcDNEkfNPsQ0XY6ocSvGujzmQ4LYAx3Oc/wAVbiORSxxbemS5S3Q/BDud+rGlZpaYjMMNUyjoNr9oasgZcqp53PoP84rQhgClzgyy8Gxa5cfHMcDP4R/mmKtxR0xVm5Z6pFfNe81cE7VwTTBdEpkxS5xNxdb6OrW8OZb0j4UUbJ6sf4qxxFq8ekabLcMQZcFYlPdu3y71jtxO8sryysWd2LMTuST3qXyM+jZHrfTvAWd658Is6lqFzfTPJPL4jsclpPiz+dDpnSUgXcb+HykExt+v+DRXTtOW4QTXczRRMSIkjjBkmI68oJxgfiO1FfsSzK5XTXJ/FcXrc35RgD9TUaUuWz2c2bDFetf4Zbe2kmi6nE/MZUSRZI2iJQuAexG6nbGR0rZuHOIINb02K4hj8M5IaF5OZoyD3zv03pUuII9Ougz2qx2/NlfjLiNjscE7gGvr+2lk5ZLFsSD7rRkqR7kU+eTWknyeF6FCTceBy1rSbTWrPwL6BZU/pyN1PmD2NZfccDXdprcEP1lfqRbmW4Iwwwfu4/FTtot3q9tGU1SdJVJwjFQG+ddanzyDDjbqAOxoVllDZMx4YzptFuS5jggxJIAsa7uzYwPM0LtNSV5WaMnlJ2PnQPiJp2tgFMroACw5RgeZ2O/zAxVPSrlgqgnflG9HhjW4Ob9GkaTdGSYb03RvsKQeGn55QfSneNtqsRFPktzXItbWSZuiKSPekn/Wv7yOMDmkmkGd/M0W4mvGVI7ZDjJ5m3rngy08W8ku5BkRjC/9R/x+9Ty+5lUekPj9vE32xztokggjhTZUUKKlqMGujVRKVCagubiO2hkmncJHGpd2boABkmpSaTfpC1IeBb6RbuDdXcg5kzjEYzufTIFBOWmLZRgxrJkUXwJ/E+vza9eoEh5YkykMYO5ye/qdvyqOPQbgwKZLtYpCN4wnNy+W/Q0b0zTLXTYhNPMplPWZsDr2Udv3ohcMsUAYIwLusSF+oLHGcenX5VOsC/LJyelm+o6Pt+PskKsehXsN+l8h+sXYTw4izsqqPLlBxgDt079aYWlngRPrkYRmHVTkZ8s0agjRFPLkDYcz9fb/AH3Jr25WKRQj8p5tuXzrJxUtkRLNLVbFW4hN63IwLRnqBVqO3SzjChFGBsoGAB7VZFjcQZa1IOxPIeoHoaSeLuJr2xjiitYwHlBPjMc8uP8AvSFik3SH++CVl3iXWLayiZbiTDMCFQdT8qq8NcSHVbdre6wJo+jfjXsffzpPjs5r5/HuXZmkO7ydX/xTtw9w+qoGmQRr1znDE/xTXigo6exPvk5X0WrjzznHSuYNKsruANEngSgYyn3c+o/tU8tvNCzKYzKo6Mn8g96jS5+pxzzMpVUGT6f7OPzoMdp0HlakrQR4Xl5LgxtjmU4I9qexIqxF2Pwgbmsq4Xmf7QBZiS3U+taDfXHJapHndx+lVuemFkag5TSAupTvcTM5/rOAKedCtRZadFH/AFEcze5pK02FbrVUD7QwgyOT0AFFrfj/AIfnQNbXTyqcYZYmAGex22/KhwLbV+w/Ie+ldDjzbZqXmxQ7TdRtNSgElpMHGdx3FEDiqCcoySLGhdz8KjJpY1TURclYjGCxYhEzjPmT5Ci2tzSfUmW1ki5iw5g8gUle+M96VgVR/FDBmYcquDkAf7/akTn0hsI9nsNrDFcDlRCYgMNy/dJ8v9+VWpSG5MqrYkBGexHf33quJAVyCDnyr4OHlVT3YetKbsOi26CZleRika9OU7nPl+22/rX3IsceEjCf0qMbn1rsAs/OegGwB7VymZZS39I2FYYWIk5I8ndjWJ6w32prKrHloIP9MDsWzv8A2+VbXO3LH8NY3ecltLNBAQrGVgWx90ZO9anXBqVhqwhhMpEJVjGAFJUkA+Q+fX3FGLcG1QDxupJ5UXG5Of5oXoUAihCRMwz3IyT8zR6C3jiPMfib8R61jNPYYnl+JyVXsCdzQbjCVLe0gtlIUzPzMR5L/kimJTWe8dan/wCIEgI5o4YlBwdwSST/ABRQVsyw9wfCXuwzdAOtNN/c553BwqjloDwSw+zXmiZWDbZx0/tRCRGubiO2XJLNvQ5fk1BDcS0J5GHdEsJJtCvGU8s93C6Rk9sqQP1rB5bXUtD1Bra7hltLmMASRvsSPP1HqM1+lrVFhhSNBhVXAqLU9J07V1RdSsbe68PdPGjDcvtmq0qVEbbbsy76K557rWRNM8ruJ+UNnGMo5Ow2wdtvatwyPMUtaboVlplykmn2kFvyEkCOIKN+vT2FFlSUli7A5ORgYwK5GMzaWxKkDmZwR3rwCaBeWKMmMHPKWxnzxRMWwUEBixHTNV5IkJDFdu/pXjW07R61Xsyn9digYk5i5jllYgb+Yq/pzi6cmNtlGef8NVDZW8yleQE9SAO1XOH7WC2S5hjfGXDEBwSNtsjsPL3NU45uWxPkgooJAjHhgn1OMk1NCvKm53rwcijbJ9cV58b4IIUYpog6lORj1rCb/WZ7e9vIbZEANxJl+pb4jW5seTAZgSTtivzzfLML24dQSpmcj8zTsVdgTvoJWXEGowOTb3ghIOyFSwI9c7UatePb7w28fT4LhU+9LDzIB6nY4pWje5gUTfVyFA3Zdu++fT9Kvabq9nZq+bGZ+bdsXGFPry4wKbpixdyQ9QcVW8i4eyuklAGVXB/kUja1b3F7qdzdlGzLIWC9wOgH5AVIdcVYS0MBMuMc8kpIBPfGP5pj4Quxq0bLcW6+JFjLoNj/AJ9KnmpYvkuCnE4zddh3hS0OmcPrz7PLh2ovw0Y5tSeRmUyKMqCd/eqGoSiOMIp67Us3E9xDqPixs0TxnCkbEUjHPT82UZYavgja4mDjI61KDj3pO4X4pjvVW3v+WK56Bhsr/wBjThCxf4WHYnPfarYzU1aIJQcHTJAakVtqgB3NSqdqMyhWCDIIGRUFxa/FzA4z1q8kSKNgSrb5z0r4rzKUOfQ147SPTv8AQKFpyOGD4PtSjPqT6XxBqlxpz2800yrC4eCSUxYwc4T8vcelPJjKkqTjNZXxNw7q+m6tc3turywyyvL4kBO2WJ5WHX+9UeLSk7EeRbRHbcY6+Z5V+2Aqo2CssSZY5OyqQD8tzRJeNdYi083MmqaZ1PLG6cztjtyruPc4pVe/t7tDHOEs5X+FpLaFfDK/8yj4i2c9+9WbDSLSdEuW1O3+Hl5YSFdmJP8AUM4A9M1fpTIraD9rxzqmoxYWS2VyMOFiII/M1RttJLlVCfCTsT296vRtprXEc4jsByDkUkBex+6O49AAfWmjh/T5Z1ZnjcQDdJXXHN8jv86kzwcd4sswTTVNFHT9EWKMc6Z8xjcVe/4RsLyQvcafb/FuzFACT79aaIbeOBAFG4GMmvpJQo61Mm12P0p8oARcG8PW+SmmQyyEf1rkD2Bqjd295ppIsrGFbXO6RgLTBPfCLNKnFV/fXVuYrI8uepFHblyzElHg5jvIby9USN4OOque9X73TYrlckrkDZqzCQXtq5W650LH4WPnR7hviTUUvYrCSMz8zY2G4HmKLJhbjt0Cp/IJzQNbSGN9mHQjyps4c4qe3KQaiS8Q2WXqVHkfMVHf6WtymO/mOxpfmtntZOSQbdj2IqeGRwdodKEZqma+hWVBJC6up3yDUittvWZaBxBc6VIqsTLbE7oT932rQbLUrO9txNDIvKdiD1B8jXo488Zr+kGTDKD/AIDwAjFM/C24OajkkQDIO47UHbUF23xXIvlJ2Jrzi/QFJJFcqcgY6+tcTmKRcFT/AGof9bz5V99ZHdgKwzSgfxDw5Y65HGLl3jliPwyIBkg9jkdKG2nA2hWzc0kctw3/ALj7fkMUwyXcQXJNCr6/5MspIFOU5pUmC8cLtoJWdpp9gALOyhh2xlFFEo5mO/XypTi1iOTbxBzeVEbfUFYAc1Y9T5C2S2D73Bxvge9Ubu7Cjdh8qiNwHXY0Ou5AM5NckCc3E6scsaozXYjU+GuTjvVe5u4kzzH9aEXGvW8BOF5qZGILdAzXJLyd28dcxnoMdKm4DvLePXYUu0/1N1jbyNU9Q1uS8YIihF8vOnr6PND099MTUWtx9Yc4Erb49AKZN6YUxa3laG4py5I6VUvbJLyJgVHTof3q4Fe3blYFkPT0rt49ueLpUI9bMSbqzls2OxZPPuPeolZcdvnTs6JKpBAydiCOtArnQUMxMUnhr+EjOKwPUuwMl13Zv1qT7SijH36Wpp5B0aqbyO3VjVOhA2NE3EKKcLVCfiOY7Rjb1oC2/WvlolBA6mE5NZvJP/UwPSq0l1NLtJIxHvTFwvw/Zakoe6Mp2+6rYH7U82PDmkWwXw7GInrlxzE/nWOSj0dTMntY5ubmijkc/wDKpNEIr2S3kAlDIR1DbEVrNtFFF4kccaKqnbC4qO50uw1FGN5aQyEEjmK77etD7b6MoQodTWSEENVS81HCHDfrTW/DumLIyrCwUHoHOKUuLNLtkvQkQeNAOiMRRRabo2UWL17ds+fiGPehTxCY/C3Mx7LvTZwdp1s/EMEUic6DLYbfJrWIbG0AIW2hX1CAUyU9AlRvkw/RuFtQv7mLwbaQRlxzvIpVQM79etbZZW6W9skCBQiKBygbVz91tgPL9a7Wpp5XkGqCjweXB8PHMuU86q+OyPzBWCdPSiAPMmTv1rjAA6DyoKsJPorOquVaP4c9R2NcO7q2PCbbyIqxKixuOQY5h0r1GPKM4NZRx//Z"/>
          <p:cNvSpPr>
            <a:spLocks noChangeAspect="1" noChangeArrowheads="1"/>
          </p:cNvSpPr>
          <p:nvPr/>
        </p:nvSpPr>
        <p:spPr bwMode="auto">
          <a:xfrm>
            <a:off x="0" y="-561975"/>
            <a:ext cx="1152525" cy="11525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CMAIwDASIAAhEBAxEB/8QAHAAAAgMBAQEBAAAAAAAAAAAABQYDBAcCAQAI/8QAPhAAAgEDAgQEAgkDAgQHAAAAAQIDAAQRBSEGEjFBE1FhcSKBBxQVMlKRobHBQtHhI/AWYnLxJjNDY3OCsv/EABkBAAMBAQEAAAAAAAAAAAAAAAIDBAEABf/EACURAAICAQQCAQUBAAAAAAAAAAABAhEDEiExQQQTIgUjMlFhof/aAAwDAQACEQMRAD8AyRoyegrzwz1O3vX6Yi4A4Rj6aBZt/wDIGf8A/RNXbfhHhuBuaHQNMQ+YtEz+1K0Mc5ow3g1v+HLVdemvHH1gMkVlHjEwDEAuT65xjf8Aao7/AOkniO6v2FvfJZQBiBDAisxGe5YE5/Kv0RBpmnwEGGwtYyO6QqP4qykUSfcjRf8ApUCiUWgJSTPzOvFvHUlyDaX2rSAdAlvn9OQ5rQ+FuKuNb9IUvdAmKBuV5zB4OfcMf1AFazkjoTXnNRNWYnTBlm9y1/bs9s8cRgcvnflfK/Dn2z+VFG6V5mvCdq5KjGyCeoTUkzZqEuK44gvv/IXfbxE/evLWMrGpf7xyT6+vzr69fEP/ANhXSt/px79q7s0kc4FfR/erkkEV8gwc1xjL6EYoVxTDBLod5NNGrtbQySxc39LhGAb33NXlkwKHcTPzcOakPxWzr+Yx/NcYQcR3v1DQkjQ4klRY1wO2N/0/elG1heaMlUYgHGwq9xLeC71Pw1YmOIcie/c026Bp6WemxpIg8R/jfbualr2Tb6RXfrxpdsILXWaizXXNVRMSKa6qINXvPtWmUd19mq8twkY+ORV9WbFK2q/SBommzSxNNLO8eQ/gxkqD5BjgH5ULnFcsZDDkn+KsLcScVaVw3biTU7nldhlYk+J2+XWs+1D6bLPwn+ztKlkcHAM8gRceuATWTatrN7r19dXVyzvPcykhcliMn4UUeQGABV6z+j3iW6sVuUtFjBziKaQRybHup3HzrrrkGr2Q2v8ATZfibD6VaSx+STMp/PFN/Df0naHrfJDPIdPu2AxFcMOVj5K/Q7+eD6VgOp6Xf6Tc/V9StZLeXsHGx9j0Pyohwo0Ca/YfXII5YGkEbLIvMPi2Bx74rXxYKW9H6WvLlDEpDAgt1B9DU0c4KR79qVIU+qc4MzSR4HJGcYX59f8AtU+n6ozsyOfuE49qRDMpOiieBxVjWrg12rUItrzmcDNEkfNPsQ0XY6ocSvGujzmQ4LYAx3Oc/wAVbiORSxxbemS5S3Q/BDud+rGlZpaYjMMNUyjoNr9oasgZcqp53PoP84rQhgClzgyy8Gxa5cfHMcDP4R/mmKtxR0xVm5Z6pFfNe81cE7VwTTBdEpkxS5xNxdb6OrW8OZb0j4UUbJ6sf4qxxFq8ekabLcMQZcFYlPdu3y71jtxO8sryysWd2LMTuST3qXyM+jZHrfTvAWd658Is6lqFzfTPJPL4jsclpPiz+dDpnSUgXcb+HykExt+v+DRXTtOW4QTXczRRMSIkjjBkmI68oJxgfiO1FfsSzK5XTXJ/FcXrc35RgD9TUaUuWz2c2bDFetf4Zbe2kmi6nE/MZUSRZI2iJQuAexG6nbGR0rZuHOIINb02K4hj8M5IaF5OZoyD3zv03pUuII9Ougz2qx2/NlfjLiNjscE7gGvr+2lk5ZLFsSD7rRkqR7kU+eTWknyeF6FCTceBy1rSbTWrPwL6BZU/pyN1PmD2NZfccDXdprcEP1lfqRbmW4Iwwwfu4/FTtot3q9tGU1SdJVJwjFQG+ddanzyDDjbqAOxoVllDZMx4YzptFuS5jggxJIAsa7uzYwPM0LtNSV5WaMnlJ2PnQPiJp2tgFMroACw5RgeZ2O/zAxVPSrlgqgnflG9HhjW4Ob9GkaTdGSYb03RvsKQeGn55QfSneNtqsRFPktzXItbWSZuiKSPekn/Wv7yOMDmkmkGd/M0W4mvGVI7ZDjJ5m3rngy08W8ku5BkRjC/9R/x+9Ty+5lUekPj9vE32xztokggjhTZUUKKlqMGujVRKVCagubiO2hkmncJHGpd2boABkmpSaTfpC1IeBb6RbuDdXcg5kzjEYzufTIFBOWmLZRgxrJkUXwJ/E+vza9eoEh5YkykMYO5ye/qdvyqOPQbgwKZLtYpCN4wnNy+W/Q0b0zTLXTYhNPMplPWZsDr2Udv3ohcMsUAYIwLusSF+oLHGcenX5VOsC/LJyelm+o6Pt+PskKsehXsN+l8h+sXYTw4izsqqPLlBxgDt079aYWlngRPrkYRmHVTkZ8s0agjRFPLkDYcz9fb/AH3Jr25WKRQj8p5tuXzrJxUtkRLNLVbFW4hN63IwLRnqBVqO3SzjChFGBsoGAB7VZFjcQZa1IOxPIeoHoaSeLuJr2xjiitYwHlBPjMc8uP8AvSFik3SH++CVl3iXWLayiZbiTDMCFQdT8qq8NcSHVbdre6wJo+jfjXsffzpPjs5r5/HuXZmkO7ydX/xTtw9w+qoGmQRr1znDE/xTXigo6exPvk5X0WrjzznHSuYNKsruANEngSgYyn3c+o/tU8tvNCzKYzKo6Mn8g96jS5+pxzzMpVUGT6f7OPzoMdp0HlakrQR4Xl5LgxtjmU4I9qexIqxF2Pwgbmsq4Xmf7QBZiS3U+taDfXHJapHndx+lVuemFkag5TSAupTvcTM5/rOAKedCtRZadFH/AFEcze5pK02FbrVUD7QwgyOT0AFFrfj/AIfnQNbXTyqcYZYmAGex22/KhwLbV+w/Ie+ldDjzbZqXmxQ7TdRtNSgElpMHGdx3FEDiqCcoySLGhdz8KjJpY1TURclYjGCxYhEzjPmT5Ci2tzSfUmW1ki5iw5g8gUle+M96VgVR/FDBmYcquDkAf7/akTn0hsI9nsNrDFcDlRCYgMNy/dJ8v9+VWpSG5MqrYkBGexHf33quJAVyCDnyr4OHlVT3YetKbsOi26CZleRika9OU7nPl+22/rX3IsceEjCf0qMbn1rsAs/OegGwB7VymZZS39I2FYYWIk5I8ndjWJ6w32prKrHloIP9MDsWzv8A2+VbXO3LH8NY3ecltLNBAQrGVgWx90ZO9anXBqVhqwhhMpEJVjGAFJUkA+Q+fX3FGLcG1QDxupJ5UXG5Of5oXoUAihCRMwz3IyT8zR6C3jiPMfib8R61jNPYYnl+JyVXsCdzQbjCVLe0gtlIUzPzMR5L/kimJTWe8dan/wCIEgI5o4YlBwdwSST/ABRQVsyw9wfCXuwzdAOtNN/c553BwqjloDwSw+zXmiZWDbZx0/tRCRGubiO2XJLNvQ5fk1BDcS0J5GHdEsJJtCvGU8s93C6Rk9sqQP1rB5bXUtD1Bra7hltLmMASRvsSPP1HqM1+lrVFhhSNBhVXAqLU9J07V1RdSsbe68PdPGjDcvtmq0qVEbbbsy76K557rWRNM8ruJ+UNnGMo5Ow2wdtvatwyPMUtaboVlplykmn2kFvyEkCOIKN+vT2FFlSUli7A5ORgYwK5GMzaWxKkDmZwR3rwCaBeWKMmMHPKWxnzxRMWwUEBixHTNV5IkJDFdu/pXjW07R61Xsyn9digYk5i5jllYgb+Yq/pzi6cmNtlGef8NVDZW8yleQE9SAO1XOH7WC2S5hjfGXDEBwSNtsjsPL3NU45uWxPkgooJAjHhgn1OMk1NCvKm53rwcijbJ9cV58b4IIUYpog6lORj1rCb/WZ7e9vIbZEANxJl+pb4jW5seTAZgSTtivzzfLML24dQSpmcj8zTsVdgTvoJWXEGowOTb3ghIOyFSwI9c7UatePb7w28fT4LhU+9LDzIB6nY4pWje5gUTfVyFA3Zdu++fT9Kvabq9nZq+bGZ+bdsXGFPry4wKbpixdyQ9QcVW8i4eyuklAGVXB/kUja1b3F7qdzdlGzLIWC9wOgH5AVIdcVYS0MBMuMc8kpIBPfGP5pj4Quxq0bLcW6+JFjLoNj/AJ9KnmpYvkuCnE4zddh3hS0OmcPrz7PLh2ovw0Y5tSeRmUyKMqCd/eqGoSiOMIp67Us3E9xDqPixs0TxnCkbEUjHPT82UZYavgja4mDjI61KDj3pO4X4pjvVW3v+WK56Bhsr/wBjThCxf4WHYnPfarYzU1aIJQcHTJAakVtqgB3NSqdqMyhWCDIIGRUFxa/FzA4z1q8kSKNgSrb5z0r4rzKUOfQ147SPTv8AQKFpyOGD4PtSjPqT6XxBqlxpz2800yrC4eCSUxYwc4T8vcelPJjKkqTjNZXxNw7q+m6tc3turywyyvL4kBO2WJ5WHX+9UeLSk7EeRbRHbcY6+Z5V+2Aqo2CssSZY5OyqQD8tzRJeNdYi083MmqaZ1PLG6cztjtyruPc4pVe/t7tDHOEs5X+FpLaFfDK/8yj4i2c9+9WbDSLSdEuW1O3+Hl5YSFdmJP8AUM4A9M1fpTIraD9rxzqmoxYWS2VyMOFiII/M1RttJLlVCfCTsT296vRtprXEc4jsByDkUkBex+6O49AAfWmjh/T5Z1ZnjcQDdJXXHN8jv86kzwcd4sswTTVNFHT9EWKMc6Z8xjcVe/4RsLyQvcafb/FuzFACT79aaIbeOBAFG4GMmvpJQo61Mm12P0p8oARcG8PW+SmmQyyEf1rkD2Bqjd295ppIsrGFbXO6RgLTBPfCLNKnFV/fXVuYrI8uepFHblyzElHg5jvIby9USN4OOque9X73TYrlckrkDZqzCQXtq5W650LH4WPnR7hviTUUvYrCSMz8zY2G4HmKLJhbjt0Cp/IJzQNbSGN9mHQjyps4c4qe3KQaiS8Q2WXqVHkfMVHf6WtymO/mOxpfmtntZOSQbdj2IqeGRwdodKEZqma+hWVBJC6up3yDUittvWZaBxBc6VIqsTLbE7oT932rQbLUrO9txNDIvKdiD1B8jXo488Zr+kGTDKD/AIDwAjFM/C24OajkkQDIO47UHbUF23xXIvlJ2Jrzi/QFJJFcqcgY6+tcTmKRcFT/AGof9bz5V99ZHdgKwzSgfxDw5Y65HGLl3jliPwyIBkg9jkdKG2nA2hWzc0kctw3/ALj7fkMUwyXcQXJNCr6/5MspIFOU5pUmC8cLtoJWdpp9gALOyhh2xlFFEo5mO/XypTi1iOTbxBzeVEbfUFYAc1Y9T5C2S2D73Bxvge9Ubu7Cjdh8qiNwHXY0Ou5AM5NckCc3E6scsaozXYjU+GuTjvVe5u4kzzH9aEXGvW8BOF5qZGILdAzXJLyd28dcxnoMdKm4DvLePXYUu0/1N1jbyNU9Q1uS8YIihF8vOnr6PND099MTUWtx9Yc4Erb49AKZN6YUxa3laG4py5I6VUvbJLyJgVHTof3q4Fe3blYFkPT0rt49ueLpUI9bMSbqzls2OxZPPuPeolZcdvnTs6JKpBAydiCOtArnQUMxMUnhr+EjOKwPUuwMl13Zv1qT7SijH36Wpp5B0aqbyO3VjVOhA2NE3EKKcLVCfiOY7Rjb1oC2/WvlolBA6mE5NZvJP/UwPSq0l1NLtJIxHvTFwvw/Zakoe6Mp2+6rYH7U82PDmkWwXw7GInrlxzE/nWOSj0dTMntY5ubmijkc/wDKpNEIr2S3kAlDIR1DbEVrNtFFF4kccaKqnbC4qO50uw1FGN5aQyEEjmK77etD7b6MoQodTWSEENVS81HCHDfrTW/DumLIyrCwUHoHOKUuLNLtkvQkQeNAOiMRRRabo2UWL17ds+fiGPehTxCY/C3Mx7LvTZwdp1s/EMEUic6DLYbfJrWIbG0AIW2hX1CAUyU9AlRvkw/RuFtQv7mLwbaQRlxzvIpVQM79etbZZW6W9skCBQiKBygbVz91tgPL9a7Wpp5XkGqCjweXB8PHMuU86q+OyPzBWCdPSiAPMmTv1rjAA6DyoKsJPorOquVaP4c9R2NcO7q2PCbbyIqxKixuOQY5h0r1GPKM4NZRx//Z"/>
          <p:cNvSpPr>
            <a:spLocks noChangeAspect="1" noChangeArrowheads="1"/>
          </p:cNvSpPr>
          <p:nvPr/>
        </p:nvSpPr>
        <p:spPr bwMode="auto">
          <a:xfrm>
            <a:off x="0" y="-561975"/>
            <a:ext cx="1152525" cy="1152525"/>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1030" name="Picture 6" descr="ضرب الأطفال"/>
          <p:cNvPicPr>
            <a:picLocks noChangeAspect="1" noChangeArrowheads="1"/>
          </p:cNvPicPr>
          <p:nvPr/>
        </p:nvPicPr>
        <p:blipFill>
          <a:blip r:embed="rId2" cstate="print"/>
          <a:srcRect/>
          <a:stretch>
            <a:fillRect/>
          </a:stretch>
        </p:blipFill>
        <p:spPr bwMode="auto">
          <a:xfrm>
            <a:off x="357158" y="928670"/>
            <a:ext cx="3500442" cy="42862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857752" y="1071546"/>
            <a:ext cx="3929090" cy="4401205"/>
          </a:xfrm>
          <a:prstGeom prst="rect">
            <a:avLst/>
          </a:prstGeom>
        </p:spPr>
        <p:txBody>
          <a:bodyPr wrap="square">
            <a:spAutoFit/>
          </a:bodyPr>
          <a:lstStyle/>
          <a:p>
            <a:pPr algn="just"/>
            <a:r>
              <a:rPr lang="th-TH" b="1" dirty="0" smtClean="0">
                <a:solidFill>
                  <a:schemeClr val="bg1"/>
                </a:solidFill>
              </a:rPr>
              <a:t>หลายปีผ่านไปความสัมพันธ์ของลุงอิบรอฮีมกับญาด ได้กลายเป็นทั้งพ่อ เพื่อน และแม่ของเด็กชายญาด เด็กชายชาวยะฮูดีย์คนนั้น</a:t>
            </a:r>
          </a:p>
          <a:p>
            <a:pPr algn="just"/>
            <a:r>
              <a:rPr lang="th-TH" b="1" dirty="0" smtClean="0">
                <a:solidFill>
                  <a:schemeClr val="bg1"/>
                </a:solidFill>
              </a:rPr>
              <a:t>	เมื่อญาดเกิดความคับข้อง หรือเผชิญกับปัญหา เขาจะมาหาลุงอิบรอฮีม และเล่าปัญหาให้ลุงอิบรอฮีมฟัง เพื่อหาทางแก้ไขให้ ลุงอิบรอฮีม จะหยิบหนังสือเล่มหนึ่งออกมาจากหิ้งในร้าน</a:t>
            </a:r>
            <a:endParaRPr lang="th-TH" dirty="0"/>
          </a:p>
        </p:txBody>
      </p:sp>
      <p:pic>
        <p:nvPicPr>
          <p:cNvPr id="60418" name="Picture 2" descr="http://l.yimg.com/g/images/spaceout.gif">
            <a:hlinkClick r:id="rId2"/>
          </p:cNvPr>
          <p:cNvPicPr>
            <a:picLocks noChangeAspect="1" noChangeArrowheads="1"/>
          </p:cNvPicPr>
          <p:nvPr/>
        </p:nvPicPr>
        <p:blipFill>
          <a:blip r:embed="rId3"/>
          <a:srcRect/>
          <a:stretch>
            <a:fillRect/>
          </a:stretch>
        </p:blipFill>
        <p:spPr bwMode="auto">
          <a:xfrm>
            <a:off x="3779838" y="-7962900"/>
            <a:ext cx="6134100" cy="4105275"/>
          </a:xfrm>
          <a:prstGeom prst="rect">
            <a:avLst/>
          </a:prstGeom>
          <a:noFill/>
        </p:spPr>
      </p:pic>
      <p:pic>
        <p:nvPicPr>
          <p:cNvPr id="60420" name="Picture 4" descr="http://l.yimg.com/g/images/spaceout.gif">
            <a:hlinkClick r:id="rId2"/>
          </p:cNvPr>
          <p:cNvPicPr>
            <a:picLocks noChangeAspect="1" noChangeArrowheads="1"/>
          </p:cNvPicPr>
          <p:nvPr/>
        </p:nvPicPr>
        <p:blipFill>
          <a:blip r:embed="rId3"/>
          <a:srcRect/>
          <a:stretch>
            <a:fillRect/>
          </a:stretch>
        </p:blipFill>
        <p:spPr bwMode="auto">
          <a:xfrm>
            <a:off x="3779838" y="-7962900"/>
            <a:ext cx="6134100" cy="4105275"/>
          </a:xfrm>
          <a:prstGeom prst="rect">
            <a:avLst/>
          </a:prstGeom>
          <a:noFill/>
        </p:spPr>
      </p:pic>
      <p:pic>
        <p:nvPicPr>
          <p:cNvPr id="60422" name="Picture 6" descr="http://l.yimg.com/g/images/spaceout.gif">
            <a:hlinkClick r:id="rId4"/>
          </p:cNvPr>
          <p:cNvPicPr>
            <a:picLocks noChangeAspect="1" noChangeArrowheads="1"/>
          </p:cNvPicPr>
          <p:nvPr/>
        </p:nvPicPr>
        <p:blipFill>
          <a:blip r:embed="rId3"/>
          <a:srcRect/>
          <a:stretch>
            <a:fillRect/>
          </a:stretch>
        </p:blipFill>
        <p:spPr bwMode="auto">
          <a:xfrm>
            <a:off x="3779838" y="-7962900"/>
            <a:ext cx="4638675" cy="6134100"/>
          </a:xfrm>
          <a:prstGeom prst="rect">
            <a:avLst/>
          </a:prstGeom>
          <a:noFill/>
        </p:spPr>
      </p:pic>
      <p:pic>
        <p:nvPicPr>
          <p:cNvPr id="60424" name="Picture 8" descr="http://t1.gstatic.com/images?q=tbn:ANd9GcQC7fJacDuiVlyl2euirA69-EXC7spzUcnJYNl2TCUUMQWEbP2Eb-k84UFW"/>
          <p:cNvPicPr>
            <a:picLocks noChangeAspect="1" noChangeArrowheads="1"/>
          </p:cNvPicPr>
          <p:nvPr/>
        </p:nvPicPr>
        <p:blipFill>
          <a:blip r:embed="rId5" cstate="print"/>
          <a:srcRect/>
          <a:stretch>
            <a:fillRect/>
          </a:stretch>
        </p:blipFill>
        <p:spPr bwMode="auto">
          <a:xfrm rot="1591708">
            <a:off x="469859" y="1830874"/>
            <a:ext cx="3821680" cy="29830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643438" y="571480"/>
            <a:ext cx="3929090" cy="4832092"/>
          </a:xfrm>
          <a:prstGeom prst="rect">
            <a:avLst/>
          </a:prstGeom>
        </p:spPr>
        <p:txBody>
          <a:bodyPr wrap="square">
            <a:spAutoFit/>
          </a:bodyPr>
          <a:lstStyle/>
          <a:p>
            <a:pPr algn="just"/>
            <a:r>
              <a:rPr lang="th-TH" b="1" dirty="0" smtClean="0">
                <a:solidFill>
                  <a:schemeClr val="bg1"/>
                </a:solidFill>
              </a:rPr>
              <a:t>และส่งให้เขาเปิดแบบสุ่มๆ  เมื่อเขาเปิดแล้ว ลุงอิบรอฮีมก็จะอ่านจากหนังสือเล่มนั้นสองหน้า  หลังจากนั้นเขาจะปิดหนังสือและร่วมกับญาดหาทางแก้ไขปัญหาของเขา  ญาดจะมีความรู้สึกผ่อนคลาย จิตใจสงบ และปัญหาของเขาก็ถูกแก้ไข</a:t>
            </a:r>
          </a:p>
          <a:p>
            <a:pPr algn="just"/>
            <a:r>
              <a:rPr lang="th-TH" b="1" dirty="0" smtClean="0">
                <a:solidFill>
                  <a:schemeClr val="bg1"/>
                </a:solidFill>
              </a:rPr>
              <a:t>หลายปีผ่านไปความสัมพันธ์ระหว่าง </a:t>
            </a:r>
            <a:r>
              <a:rPr lang="th-TH" b="1" dirty="0" err="1" smtClean="0">
                <a:solidFill>
                  <a:schemeClr val="bg1"/>
                </a:solidFill>
              </a:rPr>
              <a:t>ลุงอิบรอฮีม</a:t>
            </a:r>
            <a:r>
              <a:rPr lang="th-TH" b="1" dirty="0" smtClean="0">
                <a:solidFill>
                  <a:schemeClr val="bg1"/>
                </a:solidFill>
              </a:rPr>
              <a:t> ชาวตุรกี มุสลิมที่ไม่มีการศึกษา </a:t>
            </a:r>
            <a:r>
              <a:rPr lang="th-TH" b="1" dirty="0" err="1" smtClean="0">
                <a:solidFill>
                  <a:schemeClr val="bg1"/>
                </a:solidFill>
              </a:rPr>
              <a:t>กับญาด</a:t>
            </a:r>
            <a:r>
              <a:rPr lang="th-TH" b="1" dirty="0" smtClean="0">
                <a:solidFill>
                  <a:schemeClr val="bg1"/>
                </a:solidFill>
              </a:rPr>
              <a:t>ก็ยังคงดำเนินไปอย่างแน่น</a:t>
            </a:r>
            <a:r>
              <a:rPr lang="th-TH" b="1" dirty="0" err="1" smtClean="0">
                <a:solidFill>
                  <a:schemeClr val="bg1"/>
                </a:solidFill>
              </a:rPr>
              <a:t>แฟ้น</a:t>
            </a:r>
            <a:endParaRPr lang="th-TH" dirty="0"/>
          </a:p>
        </p:txBody>
      </p:sp>
      <p:pic>
        <p:nvPicPr>
          <p:cNvPr id="25602" name="Picture 2" descr="http://1.bp.blogspot.com/_juT1OI1Rrac/TF01mOIta0I/AAAAAAAAB8E/zZ39Z5c_rqs/s1600/1.jpg"/>
          <p:cNvPicPr>
            <a:picLocks noChangeAspect="1" noChangeArrowheads="1"/>
          </p:cNvPicPr>
          <p:nvPr/>
        </p:nvPicPr>
        <p:blipFill>
          <a:blip r:embed="rId2" cstate="print"/>
          <a:srcRect/>
          <a:stretch>
            <a:fillRect/>
          </a:stretch>
        </p:blipFill>
        <p:spPr bwMode="auto">
          <a:xfrm>
            <a:off x="428596" y="1285860"/>
            <a:ext cx="3699884" cy="378621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ngsana New"/>
        <a:ea typeface=""/>
        <a:cs typeface="Angsana New"/>
      </a:majorFont>
      <a:minorFont>
        <a:latin typeface="Angsana New"/>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2992</Words>
  <Application>Microsoft Office PowerPoint</Application>
  <PresentationFormat>On-screen Show (4:3)</PresentationFormat>
  <Paragraphs>114</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iLLuSioN</dc:creator>
  <cp:lastModifiedBy>Windows User</cp:lastModifiedBy>
  <cp:revision>49</cp:revision>
  <dcterms:created xsi:type="dcterms:W3CDTF">2012-09-10T02:13:45Z</dcterms:created>
  <dcterms:modified xsi:type="dcterms:W3CDTF">2012-09-30T08:18:13Z</dcterms:modified>
</cp:coreProperties>
</file>